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9"/>
  </p:notesMasterIdLst>
  <p:sldIdLst>
    <p:sldId id="278" r:id="rId2"/>
    <p:sldId id="280" r:id="rId3"/>
    <p:sldId id="285" r:id="rId4"/>
    <p:sldId id="286" r:id="rId5"/>
    <p:sldId id="287" r:id="rId6"/>
    <p:sldId id="288" r:id="rId7"/>
    <p:sldId id="303" r:id="rId8"/>
    <p:sldId id="291" r:id="rId9"/>
    <p:sldId id="292" r:id="rId10"/>
    <p:sldId id="306" r:id="rId11"/>
    <p:sldId id="296" r:id="rId12"/>
    <p:sldId id="295" r:id="rId13"/>
    <p:sldId id="298" r:id="rId14"/>
    <p:sldId id="299" r:id="rId15"/>
    <p:sldId id="300" r:id="rId16"/>
    <p:sldId id="301" r:id="rId17"/>
    <p:sldId id="30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liana" initials="E" lastIdx="2" clrIdx="0"/>
  <p:cmAuthor id="1" name="Lia" initials="L.D." lastIdx="8" clrIdx="1">
    <p:extLst>
      <p:ext uri="{19B8F6BF-5375-455C-9EA6-DF929625EA0E}">
        <p15:presenceInfo xmlns:p15="http://schemas.microsoft.com/office/powerpoint/2012/main" userId="L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4AAFD0"/>
    <a:srgbClr val="A5E5EE"/>
    <a:srgbClr val="054F84"/>
    <a:srgbClr val="82D1E6"/>
    <a:srgbClr val="4DABD1"/>
    <a:srgbClr val="61C1D7"/>
    <a:srgbClr val="70CFE1"/>
    <a:srgbClr val="FF2F2F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84778" autoAdjust="0"/>
  </p:normalViewPr>
  <p:slideViewPr>
    <p:cSldViewPr snapToGrid="0">
      <p:cViewPr varScale="1">
        <p:scale>
          <a:sx n="97" d="100"/>
          <a:sy n="97" d="100"/>
        </p:scale>
        <p:origin x="121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3T11:37:29.266" idx="1">
    <p:pos x="1526" y="3427"/>
    <p:text>Aqui eu deixava só "poucas soluções open source". o que achas? E já que listaste as soluções comerciais, aqui não dá para listar as que existem open source, incluindo o micmac?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3T11:49:57.624" idx="6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16-06-13T11:50:00.158" idx="7">
    <p:pos x="4915" y="3446"/>
    <p:text>Aqui depois na apresentação pode-se dizer que apesar disso, para ter acesso á interface é necessário conhecer a linha de comandos. É assim que se tem acesso não é? Mas isto amanhã podemos falar.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3T11:39:15.986" idx="2">
    <p:pos x="3667" y="3226"/>
    <p:text>Duplo "m". Usa-se mesmo a plaavra "dedicado" para o software? Ou será melhor "aplicado"?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3T11:40:01.814" idx="3">
    <p:pos x="1805" y="2179"/>
    <p:text>Falta "m" em vantagem! E sugiro assim "Eficiência no desenvolvimento de novos plug-ins utilizando a linguagem Python". (coloquei plug-ins tal como fizeste no ultimo slide. Assim fica uniforme.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3T11:44:48.342" idx="4">
    <p:pos x="2448" y="2141"/>
    <p:text>Aqui uma vírgula a mais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3T11:45:39.496" idx="5">
    <p:pos x="3898" y="1728"/>
    <p:text>Aqui se calhar ficava melhor assim "funções em linah de comandos integradas numa interface gráfica". No tópico seguinte não será melhor separar: simplificação do software e noutro tópico interface gráfica intuitiva?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f"/><Relationship Id="rId1" Type="http://schemas.openxmlformats.org/officeDocument/2006/relationships/image" Target="../media/image29.tif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f"/><Relationship Id="rId1" Type="http://schemas.openxmlformats.org/officeDocument/2006/relationships/image" Target="../media/image29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BD106-DE1C-4AC7-B9F4-E7FB506B3389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605FABA-E2E9-4859-9907-CBF85248F95B}">
      <dgm:prSet phldrT="[Text]" custT="1"/>
      <dgm:spPr/>
      <dgm:t>
        <a:bodyPr/>
        <a:lstStyle/>
        <a:p>
          <a:r>
            <a:rPr lang="en-GB" sz="2800" dirty="0" err="1"/>
            <a:t>Relevo</a:t>
          </a:r>
          <a:r>
            <a:rPr lang="en-GB" sz="2800" dirty="0"/>
            <a:t> </a:t>
          </a:r>
          <a:r>
            <a:rPr lang="en-GB" sz="2800" dirty="0" err="1"/>
            <a:t>Sombreado</a:t>
          </a:r>
          <a:endParaRPr lang="en-GB" sz="2800" dirty="0"/>
        </a:p>
      </dgm:t>
    </dgm:pt>
    <dgm:pt modelId="{190AA3FE-3192-4F89-A97C-6FCFD4958812}" type="parTrans" cxnId="{372DFEA7-B10E-4919-947D-8A017FECC51F}">
      <dgm:prSet/>
      <dgm:spPr/>
      <dgm:t>
        <a:bodyPr/>
        <a:lstStyle/>
        <a:p>
          <a:endParaRPr lang="en-GB"/>
        </a:p>
      </dgm:t>
    </dgm:pt>
    <dgm:pt modelId="{4121CBBC-2F15-42DD-8B99-184D0CF18AE5}" type="sibTrans" cxnId="{372DFEA7-B10E-4919-947D-8A017FECC51F}">
      <dgm:prSet/>
      <dgm:spPr/>
      <dgm:t>
        <a:bodyPr/>
        <a:lstStyle/>
        <a:p>
          <a:endParaRPr lang="en-GB"/>
        </a:p>
      </dgm:t>
    </dgm:pt>
    <dgm:pt modelId="{0A3622DB-ED6C-4ECE-AF38-549E3C713734}">
      <dgm:prSet phldrT="[Text]" custT="1"/>
      <dgm:spPr/>
      <dgm:t>
        <a:bodyPr/>
        <a:lstStyle/>
        <a:p>
          <a:r>
            <a:rPr lang="en-GB" sz="3000" dirty="0"/>
            <a:t>MDS 10cm</a:t>
          </a:r>
        </a:p>
      </dgm:t>
    </dgm:pt>
    <dgm:pt modelId="{3FECB94B-F370-473D-B06D-68D582E68362}" type="parTrans" cxnId="{48026F89-7A7D-40F7-92C2-0A1EC70B9CE1}">
      <dgm:prSet/>
      <dgm:spPr/>
      <dgm:t>
        <a:bodyPr/>
        <a:lstStyle/>
        <a:p>
          <a:endParaRPr lang="en-GB"/>
        </a:p>
      </dgm:t>
    </dgm:pt>
    <dgm:pt modelId="{A0C5EEA5-492C-42EB-AF07-C00829252D0E}" type="sibTrans" cxnId="{48026F89-7A7D-40F7-92C2-0A1EC70B9CE1}">
      <dgm:prSet/>
      <dgm:spPr/>
      <dgm:t>
        <a:bodyPr/>
        <a:lstStyle/>
        <a:p>
          <a:endParaRPr lang="en-GB"/>
        </a:p>
      </dgm:t>
    </dgm:pt>
    <dgm:pt modelId="{C737B532-613E-4B77-8AE4-21A3895403E4}">
      <dgm:prSet phldrT="[Text]" custT="1"/>
      <dgm:spPr/>
      <dgm:t>
        <a:bodyPr/>
        <a:lstStyle/>
        <a:p>
          <a:r>
            <a:rPr lang="en-GB" sz="2800" dirty="0" err="1"/>
            <a:t>Ortofoto</a:t>
          </a:r>
          <a:r>
            <a:rPr lang="en-GB" sz="2800" dirty="0"/>
            <a:t> 5cm</a:t>
          </a:r>
        </a:p>
      </dgm:t>
    </dgm:pt>
    <dgm:pt modelId="{A4B17698-1DF2-4D9D-8BDD-DC29EDCE8367}" type="sibTrans" cxnId="{1C379345-F47B-40A3-AC15-1DAD4FDCE26C}">
      <dgm:prSet/>
      <dgm:spPr/>
      <dgm:t>
        <a:bodyPr/>
        <a:lstStyle/>
        <a:p>
          <a:endParaRPr lang="en-GB"/>
        </a:p>
      </dgm:t>
    </dgm:pt>
    <dgm:pt modelId="{078A93BE-0F57-4DB7-860A-6F968F9E7781}" type="parTrans" cxnId="{1C379345-F47B-40A3-AC15-1DAD4FDCE26C}">
      <dgm:prSet/>
      <dgm:spPr/>
      <dgm:t>
        <a:bodyPr/>
        <a:lstStyle/>
        <a:p>
          <a:endParaRPr lang="en-GB"/>
        </a:p>
      </dgm:t>
    </dgm:pt>
    <dgm:pt modelId="{02DD5C4E-FAA2-4274-8F68-55D29CD46560}" type="pres">
      <dgm:prSet presAssocID="{7E5BD106-DE1C-4AC7-B9F4-E7FB506B3389}" presName="Name0" presStyleCnt="0">
        <dgm:presLayoutVars>
          <dgm:dir/>
          <dgm:resizeHandles val="exact"/>
        </dgm:presLayoutVars>
      </dgm:prSet>
      <dgm:spPr/>
    </dgm:pt>
    <dgm:pt modelId="{69FF73BA-44AD-4504-91AC-AEB3B0B8FDDD}" type="pres">
      <dgm:prSet presAssocID="{C737B532-613E-4B77-8AE4-21A3895403E4}" presName="compNode" presStyleCnt="0"/>
      <dgm:spPr/>
    </dgm:pt>
    <dgm:pt modelId="{1AFA9E69-EAE6-4B92-A97E-5A82E0058A85}" type="pres">
      <dgm:prSet presAssocID="{C737B532-613E-4B77-8AE4-21A3895403E4}" presName="pict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5000" b="-75000"/>
          </a:stretch>
        </a:blipFill>
      </dgm:spPr>
    </dgm:pt>
    <dgm:pt modelId="{372A7698-C4D8-45DB-993F-EB0479FEBC34}" type="pres">
      <dgm:prSet presAssocID="{C737B532-613E-4B77-8AE4-21A3895403E4}" presName="textRect" presStyleLbl="revTx" presStyleIdx="0" presStyleCnt="3">
        <dgm:presLayoutVars>
          <dgm:bulletEnabled val="1"/>
        </dgm:presLayoutVars>
      </dgm:prSet>
      <dgm:spPr/>
    </dgm:pt>
    <dgm:pt modelId="{4B9F2DC4-453F-4CCE-9A73-7955DF0661AE}" type="pres">
      <dgm:prSet presAssocID="{A4B17698-1DF2-4D9D-8BDD-DC29EDCE8367}" presName="sibTrans" presStyleLbl="sibTrans2D1" presStyleIdx="0" presStyleCnt="0"/>
      <dgm:spPr/>
    </dgm:pt>
    <dgm:pt modelId="{8240AF13-46B7-48A0-AEE4-DE67B5FEC764}" type="pres">
      <dgm:prSet presAssocID="{E605FABA-E2E9-4859-9907-CBF85248F95B}" presName="compNode" presStyleCnt="0"/>
      <dgm:spPr/>
    </dgm:pt>
    <dgm:pt modelId="{8A271A90-3C0A-4FCA-8954-83F6646D3DEB}" type="pres">
      <dgm:prSet presAssocID="{E605FABA-E2E9-4859-9907-CBF85248F95B}" presName="pictRect" presStyleLbl="nod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5000" b="-55000"/>
          </a:stretch>
        </a:blipFill>
      </dgm:spPr>
    </dgm:pt>
    <dgm:pt modelId="{C530B9B0-DFAD-44D7-8F6C-AB8D383AE0E7}" type="pres">
      <dgm:prSet presAssocID="{E605FABA-E2E9-4859-9907-CBF85248F95B}" presName="textRect" presStyleLbl="revTx" presStyleIdx="1" presStyleCnt="3">
        <dgm:presLayoutVars>
          <dgm:bulletEnabled val="1"/>
        </dgm:presLayoutVars>
      </dgm:prSet>
      <dgm:spPr/>
    </dgm:pt>
    <dgm:pt modelId="{FC25F77D-10B9-4349-BAA8-20CE91561610}" type="pres">
      <dgm:prSet presAssocID="{4121CBBC-2F15-42DD-8B99-184D0CF18AE5}" presName="sibTrans" presStyleLbl="sibTrans2D1" presStyleIdx="0" presStyleCnt="0"/>
      <dgm:spPr/>
    </dgm:pt>
    <dgm:pt modelId="{13152E38-DBD5-451D-B931-C75724E36DEE}" type="pres">
      <dgm:prSet presAssocID="{0A3622DB-ED6C-4ECE-AF38-549E3C713734}" presName="compNode" presStyleCnt="0"/>
      <dgm:spPr/>
    </dgm:pt>
    <dgm:pt modelId="{7F657AA7-50BE-4CE0-94B3-608A30400AEC}" type="pres">
      <dgm:prSet presAssocID="{0A3622DB-ED6C-4ECE-AF38-549E3C713734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</dgm:spPr>
    </dgm:pt>
    <dgm:pt modelId="{9A91B57F-D131-4D39-B3EC-24924FCA7D6F}" type="pres">
      <dgm:prSet presAssocID="{0A3622DB-ED6C-4ECE-AF38-549E3C713734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372DFEA7-B10E-4919-947D-8A017FECC51F}" srcId="{7E5BD106-DE1C-4AC7-B9F4-E7FB506B3389}" destId="{E605FABA-E2E9-4859-9907-CBF85248F95B}" srcOrd="1" destOrd="0" parTransId="{190AA3FE-3192-4F89-A97C-6FCFD4958812}" sibTransId="{4121CBBC-2F15-42DD-8B99-184D0CF18AE5}"/>
    <dgm:cxn modelId="{194FA8E4-DA74-427F-87A4-76F52C9CF000}" type="presOf" srcId="{0A3622DB-ED6C-4ECE-AF38-549E3C713734}" destId="{9A91B57F-D131-4D39-B3EC-24924FCA7D6F}" srcOrd="0" destOrd="0" presId="urn:microsoft.com/office/officeart/2005/8/layout/pList1"/>
    <dgm:cxn modelId="{E5B185C3-8A56-4DEF-9E06-0296F0F31D98}" type="presOf" srcId="{C737B532-613E-4B77-8AE4-21A3895403E4}" destId="{372A7698-C4D8-45DB-993F-EB0479FEBC34}" srcOrd="0" destOrd="0" presId="urn:microsoft.com/office/officeart/2005/8/layout/pList1"/>
    <dgm:cxn modelId="{AA470DB0-B9BA-47C4-8A49-549CD6D79F6B}" type="presOf" srcId="{E605FABA-E2E9-4859-9907-CBF85248F95B}" destId="{C530B9B0-DFAD-44D7-8F6C-AB8D383AE0E7}" srcOrd="0" destOrd="0" presId="urn:microsoft.com/office/officeart/2005/8/layout/pList1"/>
    <dgm:cxn modelId="{9DC46234-C6AC-43F5-B003-14186EEF0ED0}" type="presOf" srcId="{A4B17698-1DF2-4D9D-8BDD-DC29EDCE8367}" destId="{4B9F2DC4-453F-4CCE-9A73-7955DF0661AE}" srcOrd="0" destOrd="0" presId="urn:microsoft.com/office/officeart/2005/8/layout/pList1"/>
    <dgm:cxn modelId="{1C379345-F47B-40A3-AC15-1DAD4FDCE26C}" srcId="{7E5BD106-DE1C-4AC7-B9F4-E7FB506B3389}" destId="{C737B532-613E-4B77-8AE4-21A3895403E4}" srcOrd="0" destOrd="0" parTransId="{078A93BE-0F57-4DB7-860A-6F968F9E7781}" sibTransId="{A4B17698-1DF2-4D9D-8BDD-DC29EDCE8367}"/>
    <dgm:cxn modelId="{25B75367-E266-4F39-836E-B59A2B3EF8EF}" type="presOf" srcId="{7E5BD106-DE1C-4AC7-B9F4-E7FB506B3389}" destId="{02DD5C4E-FAA2-4274-8F68-55D29CD46560}" srcOrd="0" destOrd="0" presId="urn:microsoft.com/office/officeart/2005/8/layout/pList1"/>
    <dgm:cxn modelId="{00A3ACEF-0E67-4B4A-9B2D-3B8DC81AF6A6}" type="presOf" srcId="{4121CBBC-2F15-42DD-8B99-184D0CF18AE5}" destId="{FC25F77D-10B9-4349-BAA8-20CE91561610}" srcOrd="0" destOrd="0" presId="urn:microsoft.com/office/officeart/2005/8/layout/pList1"/>
    <dgm:cxn modelId="{48026F89-7A7D-40F7-92C2-0A1EC70B9CE1}" srcId="{7E5BD106-DE1C-4AC7-B9F4-E7FB506B3389}" destId="{0A3622DB-ED6C-4ECE-AF38-549E3C713734}" srcOrd="2" destOrd="0" parTransId="{3FECB94B-F370-473D-B06D-68D582E68362}" sibTransId="{A0C5EEA5-492C-42EB-AF07-C00829252D0E}"/>
    <dgm:cxn modelId="{8900D9C7-3421-4CA6-8886-6C5E0D53F8B0}" type="presParOf" srcId="{02DD5C4E-FAA2-4274-8F68-55D29CD46560}" destId="{69FF73BA-44AD-4504-91AC-AEB3B0B8FDDD}" srcOrd="0" destOrd="0" presId="urn:microsoft.com/office/officeart/2005/8/layout/pList1"/>
    <dgm:cxn modelId="{FDC9F170-6404-4192-B7B2-1F59E4215978}" type="presParOf" srcId="{69FF73BA-44AD-4504-91AC-AEB3B0B8FDDD}" destId="{1AFA9E69-EAE6-4B92-A97E-5A82E0058A85}" srcOrd="0" destOrd="0" presId="urn:microsoft.com/office/officeart/2005/8/layout/pList1"/>
    <dgm:cxn modelId="{CE94C79D-8173-469D-BBFC-890636961164}" type="presParOf" srcId="{69FF73BA-44AD-4504-91AC-AEB3B0B8FDDD}" destId="{372A7698-C4D8-45DB-993F-EB0479FEBC34}" srcOrd="1" destOrd="0" presId="urn:microsoft.com/office/officeart/2005/8/layout/pList1"/>
    <dgm:cxn modelId="{C2911D02-2EAD-4A7D-992A-9F2C1B05C65B}" type="presParOf" srcId="{02DD5C4E-FAA2-4274-8F68-55D29CD46560}" destId="{4B9F2DC4-453F-4CCE-9A73-7955DF0661AE}" srcOrd="1" destOrd="0" presId="urn:microsoft.com/office/officeart/2005/8/layout/pList1"/>
    <dgm:cxn modelId="{774539A7-96DA-4D7E-B8C7-937CDC43F5BB}" type="presParOf" srcId="{02DD5C4E-FAA2-4274-8F68-55D29CD46560}" destId="{8240AF13-46B7-48A0-AEE4-DE67B5FEC764}" srcOrd="2" destOrd="0" presId="urn:microsoft.com/office/officeart/2005/8/layout/pList1"/>
    <dgm:cxn modelId="{10FF5F49-EABE-409E-A8F4-2DB6515DD353}" type="presParOf" srcId="{8240AF13-46B7-48A0-AEE4-DE67B5FEC764}" destId="{8A271A90-3C0A-4FCA-8954-83F6646D3DEB}" srcOrd="0" destOrd="0" presId="urn:microsoft.com/office/officeart/2005/8/layout/pList1"/>
    <dgm:cxn modelId="{419E3B93-0937-48B2-A915-2963FCE903E6}" type="presParOf" srcId="{8240AF13-46B7-48A0-AEE4-DE67B5FEC764}" destId="{C530B9B0-DFAD-44D7-8F6C-AB8D383AE0E7}" srcOrd="1" destOrd="0" presId="urn:microsoft.com/office/officeart/2005/8/layout/pList1"/>
    <dgm:cxn modelId="{43AA89E0-E457-4BAE-B4C9-C91465C3A113}" type="presParOf" srcId="{02DD5C4E-FAA2-4274-8F68-55D29CD46560}" destId="{FC25F77D-10B9-4349-BAA8-20CE91561610}" srcOrd="3" destOrd="0" presId="urn:microsoft.com/office/officeart/2005/8/layout/pList1"/>
    <dgm:cxn modelId="{BDC1C9FA-CC71-4D14-8923-5193AE42FAC0}" type="presParOf" srcId="{02DD5C4E-FAA2-4274-8F68-55D29CD46560}" destId="{13152E38-DBD5-451D-B931-C75724E36DEE}" srcOrd="4" destOrd="0" presId="urn:microsoft.com/office/officeart/2005/8/layout/pList1"/>
    <dgm:cxn modelId="{77207B94-8607-4B0F-AAF6-A3F1B9472FDC}" type="presParOf" srcId="{13152E38-DBD5-451D-B931-C75724E36DEE}" destId="{7F657AA7-50BE-4CE0-94B3-608A30400AEC}" srcOrd="0" destOrd="0" presId="urn:microsoft.com/office/officeart/2005/8/layout/pList1"/>
    <dgm:cxn modelId="{D3E3F2F2-9DC8-4429-A539-D97D1FEE095D}" type="presParOf" srcId="{13152E38-DBD5-451D-B931-C75724E36DEE}" destId="{9A91B57F-D131-4D39-B3EC-24924FCA7D6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E3B789-F9DF-47E7-900C-25E4F32656DD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8D9423D-E213-4787-BA78-046E88A28391}">
      <dgm:prSet phldrT="[Text]" custT="1"/>
      <dgm:spPr/>
      <dgm:t>
        <a:bodyPr/>
        <a:lstStyle/>
        <a:p>
          <a:r>
            <a:rPr lang="en-GB" sz="1600" dirty="0"/>
            <a:t>MicMac- </a:t>
          </a:r>
          <a:r>
            <a:rPr lang="en-GB" sz="1600" dirty="0" err="1"/>
            <a:t>Aplicação</a:t>
          </a:r>
          <a:r>
            <a:rPr lang="en-GB" sz="1600" dirty="0"/>
            <a:t> SIG</a:t>
          </a:r>
        </a:p>
      </dgm:t>
    </dgm:pt>
    <dgm:pt modelId="{D927E7D3-F9F1-4101-85B0-BC67F6D75244}" type="parTrans" cxnId="{9B8D88F6-1334-4531-AEFC-1C82B2649ADF}">
      <dgm:prSet/>
      <dgm:spPr/>
      <dgm:t>
        <a:bodyPr/>
        <a:lstStyle/>
        <a:p>
          <a:endParaRPr lang="en-GB"/>
        </a:p>
      </dgm:t>
    </dgm:pt>
    <dgm:pt modelId="{6917A9AC-0508-40CA-8368-5ECD979E916E}" type="sibTrans" cxnId="{9B8D88F6-1334-4531-AEFC-1C82B2649ADF}">
      <dgm:prSet/>
      <dgm:spPr/>
      <dgm:t>
        <a:bodyPr/>
        <a:lstStyle/>
        <a:p>
          <a:endParaRPr lang="en-GB"/>
        </a:p>
      </dgm:t>
    </dgm:pt>
    <dgm:pt modelId="{7FB3D826-117D-46D4-88AF-0B2FEBFDEC40}">
      <dgm:prSet phldrT="[Text]" custT="1"/>
      <dgm:spPr/>
      <dgm:t>
        <a:bodyPr/>
        <a:lstStyle/>
        <a:p>
          <a:r>
            <a:rPr lang="en-GB" sz="1600" dirty="0" err="1"/>
            <a:t>Ligação</a:t>
          </a:r>
          <a:r>
            <a:rPr lang="en-GB" sz="1600" dirty="0"/>
            <a:t> a</a:t>
          </a:r>
        </a:p>
        <a:p>
          <a:r>
            <a:rPr lang="en-GB" sz="1600" dirty="0" err="1"/>
            <a:t>Meshlab</a:t>
          </a:r>
          <a:endParaRPr lang="en-GB" sz="1600" dirty="0"/>
        </a:p>
        <a:p>
          <a:r>
            <a:rPr lang="en-GB" sz="1600"/>
            <a:t>CloudCompare</a:t>
          </a:r>
          <a:endParaRPr lang="en-GB" sz="1600" dirty="0"/>
        </a:p>
      </dgm:t>
    </dgm:pt>
    <dgm:pt modelId="{48435637-F07B-474B-8E55-23491FA3DC2C}" type="parTrans" cxnId="{A2A3483F-303D-4201-B67C-4E82CEE0EBD5}">
      <dgm:prSet/>
      <dgm:spPr/>
      <dgm:t>
        <a:bodyPr/>
        <a:lstStyle/>
        <a:p>
          <a:endParaRPr lang="en-GB"/>
        </a:p>
      </dgm:t>
    </dgm:pt>
    <dgm:pt modelId="{1F3E00F0-47A6-4619-A0FC-F5CD3044969D}" type="sibTrans" cxnId="{A2A3483F-303D-4201-B67C-4E82CEE0EBD5}">
      <dgm:prSet/>
      <dgm:spPr/>
      <dgm:t>
        <a:bodyPr/>
        <a:lstStyle/>
        <a:p>
          <a:endParaRPr lang="en-GB"/>
        </a:p>
      </dgm:t>
    </dgm:pt>
    <dgm:pt modelId="{73DB7376-5BB5-426E-9FA0-CBEFCF0A57D7}">
      <dgm:prSet phldrT="[Text]" custT="1"/>
      <dgm:spPr/>
      <dgm:t>
        <a:bodyPr/>
        <a:lstStyle/>
        <a:p>
          <a:r>
            <a:rPr lang="en-GB" sz="1800" i="1" dirty="0" err="1"/>
            <a:t>Subprocesso</a:t>
          </a:r>
          <a:r>
            <a:rPr lang="en-GB" sz="1800" dirty="0"/>
            <a:t> </a:t>
          </a:r>
          <a:r>
            <a:rPr lang="en-GB" sz="1800" dirty="0" err="1"/>
            <a:t>Comando</a:t>
          </a:r>
          <a:r>
            <a:rPr lang="en-GB" sz="1800" dirty="0"/>
            <a:t> Python</a:t>
          </a:r>
        </a:p>
      </dgm:t>
    </dgm:pt>
    <dgm:pt modelId="{551F37AB-7A7D-43B7-A8CF-455984A6C5DE}" type="parTrans" cxnId="{53805561-9DA2-4199-8E63-D39B1C4A21DC}">
      <dgm:prSet/>
      <dgm:spPr/>
      <dgm:t>
        <a:bodyPr/>
        <a:lstStyle/>
        <a:p>
          <a:endParaRPr lang="en-GB"/>
        </a:p>
      </dgm:t>
    </dgm:pt>
    <dgm:pt modelId="{B7A44BDB-13BE-47DC-BE1C-C7259725ECCE}" type="sibTrans" cxnId="{53805561-9DA2-4199-8E63-D39B1C4A21DC}">
      <dgm:prSet/>
      <dgm:spPr/>
      <dgm:t>
        <a:bodyPr/>
        <a:lstStyle/>
        <a:p>
          <a:endParaRPr lang="en-GB"/>
        </a:p>
      </dgm:t>
    </dgm:pt>
    <dgm:pt modelId="{19C89198-DC91-4CB0-A785-1D234DD8DEC7}" type="pres">
      <dgm:prSet presAssocID="{B5E3B789-F9DF-47E7-900C-25E4F32656DD}" presName="linearFlow" presStyleCnt="0">
        <dgm:presLayoutVars>
          <dgm:resizeHandles val="exact"/>
        </dgm:presLayoutVars>
      </dgm:prSet>
      <dgm:spPr/>
    </dgm:pt>
    <dgm:pt modelId="{F611F515-621B-4B5B-BFB1-C45BBEE502D1}" type="pres">
      <dgm:prSet presAssocID="{08D9423D-E213-4787-BA78-046E88A28391}" presName="node" presStyleLbl="node1" presStyleIdx="0" presStyleCnt="3">
        <dgm:presLayoutVars>
          <dgm:bulletEnabled val="1"/>
        </dgm:presLayoutVars>
      </dgm:prSet>
      <dgm:spPr/>
    </dgm:pt>
    <dgm:pt modelId="{FB6E9B60-476B-43E7-AE1D-A1AAC1666C29}" type="pres">
      <dgm:prSet presAssocID="{6917A9AC-0508-40CA-8368-5ECD979E916E}" presName="sibTrans" presStyleLbl="sibTrans2D1" presStyleIdx="0" presStyleCnt="2"/>
      <dgm:spPr/>
    </dgm:pt>
    <dgm:pt modelId="{496CBE23-69DC-4084-B383-12EE2F6DB271}" type="pres">
      <dgm:prSet presAssocID="{6917A9AC-0508-40CA-8368-5ECD979E916E}" presName="connectorText" presStyleLbl="sibTrans2D1" presStyleIdx="0" presStyleCnt="2"/>
      <dgm:spPr/>
    </dgm:pt>
    <dgm:pt modelId="{EB9FE58C-9D34-436B-857B-CBD39FC33F6D}" type="pres">
      <dgm:prSet presAssocID="{7FB3D826-117D-46D4-88AF-0B2FEBFDEC40}" presName="node" presStyleLbl="node1" presStyleIdx="1" presStyleCnt="3">
        <dgm:presLayoutVars>
          <dgm:bulletEnabled val="1"/>
        </dgm:presLayoutVars>
      </dgm:prSet>
      <dgm:spPr/>
    </dgm:pt>
    <dgm:pt modelId="{ECF312F9-20E0-4FD8-A557-8BF09C24B209}" type="pres">
      <dgm:prSet presAssocID="{1F3E00F0-47A6-4619-A0FC-F5CD3044969D}" presName="sibTrans" presStyleLbl="sibTrans2D1" presStyleIdx="1" presStyleCnt="2"/>
      <dgm:spPr/>
    </dgm:pt>
    <dgm:pt modelId="{084303EB-268E-456D-A352-A3464147109C}" type="pres">
      <dgm:prSet presAssocID="{1F3E00F0-47A6-4619-A0FC-F5CD3044969D}" presName="connectorText" presStyleLbl="sibTrans2D1" presStyleIdx="1" presStyleCnt="2"/>
      <dgm:spPr/>
    </dgm:pt>
    <dgm:pt modelId="{E03256EB-7C37-4988-BE0F-18D29D1841BD}" type="pres">
      <dgm:prSet presAssocID="{73DB7376-5BB5-426E-9FA0-CBEFCF0A57D7}" presName="node" presStyleLbl="node1" presStyleIdx="2" presStyleCnt="3">
        <dgm:presLayoutVars>
          <dgm:bulletEnabled val="1"/>
        </dgm:presLayoutVars>
      </dgm:prSet>
      <dgm:spPr/>
    </dgm:pt>
  </dgm:ptLst>
  <dgm:cxnLst>
    <dgm:cxn modelId="{37B46182-EA45-4AA0-B46F-98858C6A7A1D}" type="presOf" srcId="{B5E3B789-F9DF-47E7-900C-25E4F32656DD}" destId="{19C89198-DC91-4CB0-A785-1D234DD8DEC7}" srcOrd="0" destOrd="0" presId="urn:microsoft.com/office/officeart/2005/8/layout/process2"/>
    <dgm:cxn modelId="{A2A3483F-303D-4201-B67C-4E82CEE0EBD5}" srcId="{B5E3B789-F9DF-47E7-900C-25E4F32656DD}" destId="{7FB3D826-117D-46D4-88AF-0B2FEBFDEC40}" srcOrd="1" destOrd="0" parTransId="{48435637-F07B-474B-8E55-23491FA3DC2C}" sibTransId="{1F3E00F0-47A6-4619-A0FC-F5CD3044969D}"/>
    <dgm:cxn modelId="{91377A4E-F47E-483D-9327-102AEC1C1D25}" type="presOf" srcId="{6917A9AC-0508-40CA-8368-5ECD979E916E}" destId="{FB6E9B60-476B-43E7-AE1D-A1AAC1666C29}" srcOrd="0" destOrd="0" presId="urn:microsoft.com/office/officeart/2005/8/layout/process2"/>
    <dgm:cxn modelId="{2C2E1EC6-A076-4FEC-ACC5-7FE52D4EE57F}" type="presOf" srcId="{1F3E00F0-47A6-4619-A0FC-F5CD3044969D}" destId="{ECF312F9-20E0-4FD8-A557-8BF09C24B209}" srcOrd="0" destOrd="0" presId="urn:microsoft.com/office/officeart/2005/8/layout/process2"/>
    <dgm:cxn modelId="{DE12F3E8-D4D4-4C5E-80C1-79DFF87F32AB}" type="presOf" srcId="{73DB7376-5BB5-426E-9FA0-CBEFCF0A57D7}" destId="{E03256EB-7C37-4988-BE0F-18D29D1841BD}" srcOrd="0" destOrd="0" presId="urn:microsoft.com/office/officeart/2005/8/layout/process2"/>
    <dgm:cxn modelId="{9B8D88F6-1334-4531-AEFC-1C82B2649ADF}" srcId="{B5E3B789-F9DF-47E7-900C-25E4F32656DD}" destId="{08D9423D-E213-4787-BA78-046E88A28391}" srcOrd="0" destOrd="0" parTransId="{D927E7D3-F9F1-4101-85B0-BC67F6D75244}" sibTransId="{6917A9AC-0508-40CA-8368-5ECD979E916E}"/>
    <dgm:cxn modelId="{53805561-9DA2-4199-8E63-D39B1C4A21DC}" srcId="{B5E3B789-F9DF-47E7-900C-25E4F32656DD}" destId="{73DB7376-5BB5-426E-9FA0-CBEFCF0A57D7}" srcOrd="2" destOrd="0" parTransId="{551F37AB-7A7D-43B7-A8CF-455984A6C5DE}" sibTransId="{B7A44BDB-13BE-47DC-BE1C-C7259725ECCE}"/>
    <dgm:cxn modelId="{2C0305D3-8A32-4174-901E-C4DD885B8334}" type="presOf" srcId="{08D9423D-E213-4787-BA78-046E88A28391}" destId="{F611F515-621B-4B5B-BFB1-C45BBEE502D1}" srcOrd="0" destOrd="0" presId="urn:microsoft.com/office/officeart/2005/8/layout/process2"/>
    <dgm:cxn modelId="{F1451563-98C1-4C40-951F-AAFE7579AE25}" type="presOf" srcId="{1F3E00F0-47A6-4619-A0FC-F5CD3044969D}" destId="{084303EB-268E-456D-A352-A3464147109C}" srcOrd="1" destOrd="0" presId="urn:microsoft.com/office/officeart/2005/8/layout/process2"/>
    <dgm:cxn modelId="{503978DB-E83A-492A-8367-1BB3C231BC0E}" type="presOf" srcId="{7FB3D826-117D-46D4-88AF-0B2FEBFDEC40}" destId="{EB9FE58C-9D34-436B-857B-CBD39FC33F6D}" srcOrd="0" destOrd="0" presId="urn:microsoft.com/office/officeart/2005/8/layout/process2"/>
    <dgm:cxn modelId="{0F743DCF-A9EE-4E03-A8C4-40048AB3F8B3}" type="presOf" srcId="{6917A9AC-0508-40CA-8368-5ECD979E916E}" destId="{496CBE23-69DC-4084-B383-12EE2F6DB271}" srcOrd="1" destOrd="0" presId="urn:microsoft.com/office/officeart/2005/8/layout/process2"/>
    <dgm:cxn modelId="{6C65925B-A79C-42FE-A12D-43240D28D9EC}" type="presParOf" srcId="{19C89198-DC91-4CB0-A785-1D234DD8DEC7}" destId="{F611F515-621B-4B5B-BFB1-C45BBEE502D1}" srcOrd="0" destOrd="0" presId="urn:microsoft.com/office/officeart/2005/8/layout/process2"/>
    <dgm:cxn modelId="{203F6207-9C1B-46EC-A948-912CAC29D08A}" type="presParOf" srcId="{19C89198-DC91-4CB0-A785-1D234DD8DEC7}" destId="{FB6E9B60-476B-43E7-AE1D-A1AAC1666C29}" srcOrd="1" destOrd="0" presId="urn:microsoft.com/office/officeart/2005/8/layout/process2"/>
    <dgm:cxn modelId="{CC306F0B-C285-4294-A9DE-43DAA6FD465C}" type="presParOf" srcId="{FB6E9B60-476B-43E7-AE1D-A1AAC1666C29}" destId="{496CBE23-69DC-4084-B383-12EE2F6DB271}" srcOrd="0" destOrd="0" presId="urn:microsoft.com/office/officeart/2005/8/layout/process2"/>
    <dgm:cxn modelId="{1E00B0A6-EE04-4486-993A-7E9615C07045}" type="presParOf" srcId="{19C89198-DC91-4CB0-A785-1D234DD8DEC7}" destId="{EB9FE58C-9D34-436B-857B-CBD39FC33F6D}" srcOrd="2" destOrd="0" presId="urn:microsoft.com/office/officeart/2005/8/layout/process2"/>
    <dgm:cxn modelId="{E6423E17-F8E5-41C1-9564-524072313B35}" type="presParOf" srcId="{19C89198-DC91-4CB0-A785-1D234DD8DEC7}" destId="{ECF312F9-20E0-4FD8-A557-8BF09C24B209}" srcOrd="3" destOrd="0" presId="urn:microsoft.com/office/officeart/2005/8/layout/process2"/>
    <dgm:cxn modelId="{DA8B8247-B6A2-463C-B7F6-C81FD9F1DC78}" type="presParOf" srcId="{ECF312F9-20E0-4FD8-A557-8BF09C24B209}" destId="{084303EB-268E-456D-A352-A3464147109C}" srcOrd="0" destOrd="0" presId="urn:microsoft.com/office/officeart/2005/8/layout/process2"/>
    <dgm:cxn modelId="{CA4B28E2-45C1-457D-91E4-F61CDC178114}" type="presParOf" srcId="{19C89198-DC91-4CB0-A785-1D234DD8DEC7}" destId="{E03256EB-7C37-4988-BE0F-18D29D1841B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A9E69-EAE6-4B92-A97E-5A82E0058A85}">
      <dsp:nvSpPr>
        <dsp:cNvPr id="0" name=""/>
        <dsp:cNvSpPr/>
      </dsp:nvSpPr>
      <dsp:spPr>
        <a:xfrm>
          <a:off x="2070" y="434754"/>
          <a:ext cx="3284744" cy="2263189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5000" b="-7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A7698-C4D8-45DB-993F-EB0479FEBC34}">
      <dsp:nvSpPr>
        <dsp:cNvPr id="0" name=""/>
        <dsp:cNvSpPr/>
      </dsp:nvSpPr>
      <dsp:spPr>
        <a:xfrm>
          <a:off x="2070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Ortofoto</a:t>
          </a:r>
          <a:r>
            <a:rPr lang="en-GB" sz="2800" kern="1200" dirty="0"/>
            <a:t> 5cm</a:t>
          </a:r>
        </a:p>
      </dsp:txBody>
      <dsp:txXfrm>
        <a:off x="2070" y="2697943"/>
        <a:ext cx="3284744" cy="1218640"/>
      </dsp:txXfrm>
    </dsp:sp>
    <dsp:sp modelId="{8A271A90-3C0A-4FCA-8954-83F6646D3DEB}">
      <dsp:nvSpPr>
        <dsp:cNvPr id="0" name=""/>
        <dsp:cNvSpPr/>
      </dsp:nvSpPr>
      <dsp:spPr>
        <a:xfrm>
          <a:off x="3615427" y="434754"/>
          <a:ext cx="3284744" cy="2263189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5000" b="-5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0B9B0-DFAD-44D7-8F6C-AB8D383AE0E7}">
      <dsp:nvSpPr>
        <dsp:cNvPr id="0" name=""/>
        <dsp:cNvSpPr/>
      </dsp:nvSpPr>
      <dsp:spPr>
        <a:xfrm>
          <a:off x="3615427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Relevo</a:t>
          </a:r>
          <a:r>
            <a:rPr lang="en-GB" sz="2800" kern="1200" dirty="0"/>
            <a:t> </a:t>
          </a:r>
          <a:r>
            <a:rPr lang="en-GB" sz="2800" kern="1200" dirty="0" err="1"/>
            <a:t>Sombreado</a:t>
          </a:r>
          <a:endParaRPr lang="en-GB" sz="2800" kern="1200" dirty="0"/>
        </a:p>
      </dsp:txBody>
      <dsp:txXfrm>
        <a:off x="3615427" y="2697943"/>
        <a:ext cx="3284744" cy="1218640"/>
      </dsp:txXfrm>
    </dsp:sp>
    <dsp:sp modelId="{7F657AA7-50BE-4CE0-94B3-608A30400AEC}">
      <dsp:nvSpPr>
        <dsp:cNvPr id="0" name=""/>
        <dsp:cNvSpPr/>
      </dsp:nvSpPr>
      <dsp:spPr>
        <a:xfrm>
          <a:off x="7228784" y="434754"/>
          <a:ext cx="3284744" cy="226318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9000" b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1B57F-D131-4D39-B3EC-24924FCA7D6F}">
      <dsp:nvSpPr>
        <dsp:cNvPr id="0" name=""/>
        <dsp:cNvSpPr/>
      </dsp:nvSpPr>
      <dsp:spPr>
        <a:xfrm>
          <a:off x="7228784" y="2697943"/>
          <a:ext cx="3284744" cy="12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MDS 10cm</a:t>
          </a:r>
        </a:p>
      </dsp:txBody>
      <dsp:txXfrm>
        <a:off x="7228784" y="2697943"/>
        <a:ext cx="3284744" cy="1218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11F515-621B-4B5B-BFB1-C45BBEE502D1}">
      <dsp:nvSpPr>
        <dsp:cNvPr id="0" name=""/>
        <dsp:cNvSpPr/>
      </dsp:nvSpPr>
      <dsp:spPr>
        <a:xfrm>
          <a:off x="0" y="0"/>
          <a:ext cx="1830628" cy="1123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MicMac- </a:t>
          </a:r>
          <a:r>
            <a:rPr lang="en-GB" sz="1600" kern="1200" dirty="0" err="1"/>
            <a:t>Aplicação</a:t>
          </a:r>
          <a:r>
            <a:rPr lang="en-GB" sz="1600" kern="1200" dirty="0"/>
            <a:t> SIG</a:t>
          </a:r>
        </a:p>
      </dsp:txBody>
      <dsp:txXfrm>
        <a:off x="32913" y="32913"/>
        <a:ext cx="1764802" cy="1057920"/>
      </dsp:txXfrm>
    </dsp:sp>
    <dsp:sp modelId="{FB6E9B60-476B-43E7-AE1D-A1AAC1666C29}">
      <dsp:nvSpPr>
        <dsp:cNvPr id="0" name=""/>
        <dsp:cNvSpPr/>
      </dsp:nvSpPr>
      <dsp:spPr>
        <a:xfrm rot="5400000">
          <a:off x="704611" y="1151839"/>
          <a:ext cx="421404" cy="5056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-5400000">
        <a:off x="763608" y="1193980"/>
        <a:ext cx="303411" cy="294983"/>
      </dsp:txXfrm>
    </dsp:sp>
    <dsp:sp modelId="{EB9FE58C-9D34-436B-857B-CBD39FC33F6D}">
      <dsp:nvSpPr>
        <dsp:cNvPr id="0" name=""/>
        <dsp:cNvSpPr/>
      </dsp:nvSpPr>
      <dsp:spPr>
        <a:xfrm>
          <a:off x="0" y="1685619"/>
          <a:ext cx="1830628" cy="1123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Ligação</a:t>
          </a:r>
          <a:r>
            <a:rPr lang="en-GB" sz="1600" kern="1200" dirty="0"/>
            <a:t> 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Meshlab</a:t>
          </a:r>
          <a:endParaRPr lang="en-GB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CloudCompare</a:t>
          </a:r>
          <a:endParaRPr lang="en-GB" sz="1600" kern="1200" dirty="0"/>
        </a:p>
      </dsp:txBody>
      <dsp:txXfrm>
        <a:off x="32913" y="1718532"/>
        <a:ext cx="1764802" cy="1057920"/>
      </dsp:txXfrm>
    </dsp:sp>
    <dsp:sp modelId="{ECF312F9-20E0-4FD8-A557-8BF09C24B209}">
      <dsp:nvSpPr>
        <dsp:cNvPr id="0" name=""/>
        <dsp:cNvSpPr/>
      </dsp:nvSpPr>
      <dsp:spPr>
        <a:xfrm rot="5400000">
          <a:off x="704611" y="2837459"/>
          <a:ext cx="421404" cy="5056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-5400000">
        <a:off x="763608" y="2879600"/>
        <a:ext cx="303411" cy="294983"/>
      </dsp:txXfrm>
    </dsp:sp>
    <dsp:sp modelId="{E03256EB-7C37-4988-BE0F-18D29D1841BD}">
      <dsp:nvSpPr>
        <dsp:cNvPr id="0" name=""/>
        <dsp:cNvSpPr/>
      </dsp:nvSpPr>
      <dsp:spPr>
        <a:xfrm>
          <a:off x="0" y="3371238"/>
          <a:ext cx="1830628" cy="1123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i="1" kern="1200" dirty="0" err="1"/>
            <a:t>Subprocesso</a:t>
          </a:r>
          <a:r>
            <a:rPr lang="en-GB" sz="1800" kern="1200" dirty="0"/>
            <a:t> </a:t>
          </a:r>
          <a:r>
            <a:rPr lang="en-GB" sz="1800" kern="1200" dirty="0" err="1"/>
            <a:t>Comando</a:t>
          </a:r>
          <a:r>
            <a:rPr lang="en-GB" sz="1800" kern="1200" dirty="0"/>
            <a:t> Python</a:t>
          </a:r>
        </a:p>
      </dsp:txBody>
      <dsp:txXfrm>
        <a:off x="32913" y="3404151"/>
        <a:ext cx="1764802" cy="1057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2A4AB-D531-4C7E-B969-FE8CDC24DCC0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DA6A8-496C-46BA-9EB4-BC606E9BFE54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0867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A6A8-496C-46BA-9EB4-BC606E9BFE54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3514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7026F-89B3-4671-8865-7542B298CB3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675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A6A8-496C-46BA-9EB4-BC606E9BFE54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0971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A6A8-496C-46BA-9EB4-BC606E9BFE54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59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A6A8-496C-46BA-9EB4-BC606E9BFE54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2143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A6A8-496C-46BA-9EB4-BC606E9BFE54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2034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A6A8-496C-46BA-9EB4-BC606E9BFE54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7343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A6A8-496C-46BA-9EB4-BC606E9BFE54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4307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9DA6A8-496C-46BA-9EB4-BC606E9BFE54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3405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as imagens estão todas orientadas entre si e é gerada informação sobre a profundidade dos objetos produzindo uma nuvem de pontos.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7026F-89B3-4671-8865-7542B298CB3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235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663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7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4141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983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2146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6835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Editar os estilos de texto do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614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5088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587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9293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339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3793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247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982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0921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9354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345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2351134-C454-4314-97CC-82B7453DDBB2}" type="datetimeFigureOut">
              <a:rPr lang="pt-PT" smtClean="0"/>
              <a:t>16/06/2016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B20176E-D76B-4EBF-92A0-6D2B968AA48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1142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5.xml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jpeg"/><Relationship Id="rId11" Type="http://schemas.openxmlformats.org/officeDocument/2006/relationships/image" Target="../media/image28.png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Layout" Target="../diagrams/layout2.xml"/><Relationship Id="rId11" Type="http://schemas.openxmlformats.org/officeDocument/2006/relationships/image" Target="../media/image6.png"/><Relationship Id="rId5" Type="http://schemas.openxmlformats.org/officeDocument/2006/relationships/diagramData" Target="../diagrams/data2.xml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2.xml"/><Relationship Id="rId1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6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6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7.png"/><Relationship Id="rId9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7.png"/><Relationship Id="rId9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7.png"/><Relationship Id="rId9" Type="http://schemas.openxmlformats.org/officeDocument/2006/relationships/comments" Target="../comments/commen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4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jpeg"/><Relationship Id="rId7" Type="http://schemas.openxmlformats.org/officeDocument/2006/relationships/image" Target="../media/image5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7.png"/><Relationship Id="rId10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618"/>
            <a:ext cx="12192000" cy="54671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92398" y="6200057"/>
            <a:ext cx="723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>
                <a:latin typeface="Agency FB" panose="020B0503020202020204" pitchFamily="34" charset="0"/>
              </a:rPr>
              <a:t>Óscar Moutinho – Fundador da Eye2Map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450" y="659618"/>
            <a:ext cx="2705810" cy="1912886"/>
          </a:xfrm>
          <a:prstGeom prst="rect">
            <a:avLst/>
          </a:prstGeom>
        </p:spPr>
      </p:pic>
      <p:pic>
        <p:nvPicPr>
          <p:cNvPr id="5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51" y="954958"/>
            <a:ext cx="2001396" cy="1030272"/>
          </a:xfrm>
          <a:prstGeom prst="rect">
            <a:avLst/>
          </a:prstGeom>
        </p:spPr>
      </p:pic>
      <p:pic>
        <p:nvPicPr>
          <p:cNvPr id="6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051" y="941392"/>
            <a:ext cx="1939645" cy="103199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54909" y="1530682"/>
            <a:ext cx="866666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576"/>
            <a:endParaRPr lang="en-GB" sz="4000" b="1" dirty="0"/>
          </a:p>
          <a:p>
            <a:pPr marL="36576"/>
            <a:r>
              <a:rPr lang="pt-PT" sz="4000" dirty="0">
                <a:solidFill>
                  <a:schemeClr val="bg1"/>
                </a:solidFill>
              </a:rPr>
              <a:t>Aplicação SIG open </a:t>
            </a:r>
            <a:r>
              <a:rPr lang="pt-PT" sz="4000" dirty="0" err="1">
                <a:solidFill>
                  <a:schemeClr val="bg1"/>
                </a:solidFill>
              </a:rPr>
              <a:t>source</a:t>
            </a:r>
            <a:r>
              <a:rPr lang="pt-PT" sz="4000" dirty="0">
                <a:solidFill>
                  <a:schemeClr val="bg1"/>
                </a:solidFill>
              </a:rPr>
              <a:t> MicMac</a:t>
            </a:r>
          </a:p>
          <a:p>
            <a:pPr marL="36576"/>
            <a:r>
              <a:rPr lang="pt-PT" sz="2400" b="1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L. Duarte*</a:t>
            </a:r>
            <a:r>
              <a:rPr lang="pt-PT" sz="2400" b="1" u="sng" baseline="30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</a:t>
            </a:r>
            <a:r>
              <a:rPr lang="pt-PT" sz="24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O. Moutinho, A. </a:t>
            </a:r>
            <a:r>
              <a:rPr lang="pt-PT" sz="2400" b="1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Teodoro</a:t>
            </a:r>
            <a:r>
              <a:rPr lang="pt-PT" sz="2400" b="1" baseline="30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a</a:t>
            </a:r>
            <a:r>
              <a:rPr lang="pt-PT" sz="24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</a:t>
            </a:r>
          </a:p>
          <a:p>
            <a:pPr marL="36576"/>
            <a:r>
              <a:rPr lang="pt-PT" sz="1600" baseline="30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</a:t>
            </a:r>
            <a:r>
              <a:rPr lang="pt-P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Earth</a:t>
            </a:r>
            <a:r>
              <a:rPr lang="pt-P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Sciences</a:t>
            </a:r>
            <a:r>
              <a:rPr lang="pt-P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Institute</a:t>
            </a:r>
            <a:r>
              <a:rPr lang="pt-P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(ICT), </a:t>
            </a:r>
            <a:r>
              <a:rPr lang="pt-P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Faculty</a:t>
            </a:r>
            <a:r>
              <a:rPr lang="pt-P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Sciences</a:t>
            </a:r>
            <a:r>
              <a:rPr lang="pt-P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, Rua Campo Alegre, 4169-007, Porto,  </a:t>
            </a:r>
            <a:r>
              <a:rPr lang="pt-P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University</a:t>
            </a:r>
            <a:r>
              <a:rPr lang="pt-P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pt-P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of</a:t>
            </a:r>
            <a:r>
              <a:rPr lang="pt-P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Porto, Porto, Portugal;</a:t>
            </a:r>
          </a:p>
          <a:p>
            <a:r>
              <a:rPr lang="pt-PT" sz="16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* liaduarte@fc.up.pt</a:t>
            </a:r>
          </a:p>
          <a:p>
            <a:pPr marL="36576" algn="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4746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5" y="1594994"/>
            <a:ext cx="9905998" cy="962630"/>
          </a:xfrm>
        </p:spPr>
        <p:txBody>
          <a:bodyPr/>
          <a:lstStyle/>
          <a:p>
            <a:pPr algn="ctr"/>
            <a:r>
              <a:rPr lang="en-GB" dirty="0" err="1"/>
              <a:t>Metodologia</a:t>
            </a:r>
            <a:r>
              <a:rPr lang="en-GB" dirty="0"/>
              <a:t> - </a:t>
            </a:r>
            <a:r>
              <a:rPr lang="en-GB" dirty="0" err="1"/>
              <a:t>Processamento</a:t>
            </a:r>
            <a:endParaRPr lang="en-GB" dirty="0"/>
          </a:p>
        </p:txBody>
      </p:sp>
      <p:pic>
        <p:nvPicPr>
          <p:cNvPr id="10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Metodologia</a:t>
            </a:r>
          </a:p>
        </p:txBody>
      </p:sp>
      <p:pic>
        <p:nvPicPr>
          <p:cNvPr id="13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-2062" y="1659990"/>
            <a:ext cx="12191999" cy="474080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15"/>
          <p:cNvSpPr txBox="1"/>
          <p:nvPr/>
        </p:nvSpPr>
        <p:spPr>
          <a:xfrm>
            <a:off x="34580" y="3768561"/>
            <a:ext cx="85832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Fotos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8655" y="4268196"/>
            <a:ext cx="912248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Tapioca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4150" y="3675816"/>
            <a:ext cx="118322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Pontos de Ligação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37093" y="4268196"/>
            <a:ext cx="7102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Tapas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22479" y="3033185"/>
            <a:ext cx="126374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Orientação Relativa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22478" y="3669352"/>
            <a:ext cx="12637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Orientação Interna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22478" y="4321561"/>
            <a:ext cx="12637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Calibração da Camara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734334" y="4268196"/>
            <a:ext cx="1146429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Apericloud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67385" y="3684424"/>
            <a:ext cx="9877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Nuvem Esparsa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92661" y="4268196"/>
            <a:ext cx="146759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bg1"/>
                </a:solidFill>
              </a:rPr>
              <a:t>CenterBascule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78338" y="3792146"/>
            <a:ext cx="191033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Georreferenciação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43416" y="4268196"/>
            <a:ext cx="1175073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chemeClr val="bg1"/>
                </a:solidFill>
              </a:rPr>
              <a:t>ChgSysCo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35336" y="3468980"/>
            <a:ext cx="140900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GB" sz="1400" dirty="0" err="1"/>
              <a:t>Projeção</a:t>
            </a:r>
            <a:r>
              <a:rPr lang="en-GB" sz="1400" dirty="0"/>
              <a:t> para ETRS89PTTM06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552015" y="4269353"/>
            <a:ext cx="668078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Malt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302315" y="3265302"/>
            <a:ext cx="130107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MDS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302314" y="3660839"/>
            <a:ext cx="130107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Correlação Densa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302314" y="4313048"/>
            <a:ext cx="130107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Relevo Sombreado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678334" y="4264512"/>
            <a:ext cx="738154" cy="3114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Tawny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10371" y="3876282"/>
            <a:ext cx="95370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GB" sz="1400" dirty="0" err="1"/>
              <a:t>Ortofoto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7948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9172"/>
    </mc:Choice>
    <mc:Fallback xmlns="">
      <p:transition advTm="3917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150175"/>
            <a:ext cx="9905998" cy="1487557"/>
          </a:xfrm>
        </p:spPr>
        <p:txBody>
          <a:bodyPr/>
          <a:lstStyle/>
          <a:p>
            <a:r>
              <a:rPr lang="en-GB" dirty="0"/>
              <a:t>Dados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322" y="2172362"/>
            <a:ext cx="5443330" cy="3952539"/>
          </a:xfrm>
        </p:spPr>
        <p:txBody>
          <a:bodyPr>
            <a:normAutofit/>
          </a:bodyPr>
          <a:lstStyle/>
          <a:p>
            <a:r>
              <a:rPr lang="en-GB" dirty="0"/>
              <a:t>35 </a:t>
            </a:r>
            <a:r>
              <a:rPr lang="en-GB" dirty="0" err="1"/>
              <a:t>fotos</a:t>
            </a:r>
            <a:r>
              <a:rPr lang="en-GB" dirty="0"/>
              <a:t>. </a:t>
            </a:r>
          </a:p>
          <a:p>
            <a:pPr algn="just"/>
            <a:r>
              <a:rPr lang="en-GB" dirty="0" err="1"/>
              <a:t>Subconjunto</a:t>
            </a:r>
            <a:r>
              <a:rPr lang="en-GB" dirty="0"/>
              <a:t> de imagens </a:t>
            </a:r>
            <a:r>
              <a:rPr lang="en-GB" dirty="0" err="1"/>
              <a:t>obtidas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RPAS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praia</a:t>
            </a:r>
            <a:r>
              <a:rPr lang="en-GB" dirty="0"/>
              <a:t> da Aguda </a:t>
            </a:r>
            <a:r>
              <a:rPr lang="en-GB" dirty="0" err="1"/>
              <a:t>em</a:t>
            </a:r>
            <a:r>
              <a:rPr lang="en-GB" dirty="0"/>
              <a:t>  Espinho, Portugal </a:t>
            </a:r>
            <a:r>
              <a:rPr lang="en-GB" dirty="0" err="1"/>
              <a:t>em</a:t>
            </a:r>
            <a:r>
              <a:rPr lang="en-GB" dirty="0"/>
              <a:t> 2013.</a:t>
            </a:r>
          </a:p>
          <a:p>
            <a:pPr algn="just"/>
            <a:r>
              <a:rPr lang="en-GB" dirty="0" err="1"/>
              <a:t>Câmara</a:t>
            </a:r>
            <a:r>
              <a:rPr lang="en-GB" dirty="0"/>
              <a:t>: Canon </a:t>
            </a:r>
            <a:r>
              <a:rPr lang="en-GB" dirty="0" err="1"/>
              <a:t>Ixus</a:t>
            </a:r>
            <a:r>
              <a:rPr lang="en-GB" dirty="0"/>
              <a:t> 220HS</a:t>
            </a:r>
          </a:p>
          <a:p>
            <a:pPr algn="just"/>
            <a:r>
              <a:rPr lang="en-GB" dirty="0" err="1"/>
              <a:t>Altura</a:t>
            </a:r>
            <a:r>
              <a:rPr lang="en-GB" dirty="0"/>
              <a:t> de </a:t>
            </a:r>
            <a:r>
              <a:rPr lang="en-GB" dirty="0" err="1"/>
              <a:t>voo</a:t>
            </a:r>
            <a:r>
              <a:rPr lang="en-GB" dirty="0"/>
              <a:t>: 130-140m </a:t>
            </a:r>
            <a:r>
              <a:rPr lang="en-GB" dirty="0" err="1"/>
              <a:t>aGL</a:t>
            </a:r>
            <a:r>
              <a:rPr lang="en-GB" dirty="0"/>
              <a:t> (</a:t>
            </a:r>
            <a:r>
              <a:rPr lang="en-GB" dirty="0" err="1"/>
              <a:t>Acima</a:t>
            </a:r>
            <a:r>
              <a:rPr lang="en-GB" dirty="0"/>
              <a:t> do </a:t>
            </a:r>
            <a:r>
              <a:rPr lang="en-GB" dirty="0" err="1"/>
              <a:t>ponto</a:t>
            </a:r>
            <a:r>
              <a:rPr lang="en-GB" dirty="0"/>
              <a:t> de </a:t>
            </a:r>
            <a:r>
              <a:rPr lang="en-GB" dirty="0" err="1"/>
              <a:t>partida</a:t>
            </a:r>
            <a:r>
              <a:rPr lang="en-GB" dirty="0"/>
              <a:t>)</a:t>
            </a:r>
          </a:p>
          <a:p>
            <a:pPr algn="just"/>
            <a:r>
              <a:rPr lang="en-GB" dirty="0" err="1"/>
              <a:t>Tamanho</a:t>
            </a:r>
            <a:r>
              <a:rPr lang="en-GB" dirty="0"/>
              <a:t> de pixel: 5cm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88" y="2610950"/>
            <a:ext cx="5352592" cy="3357685"/>
          </a:xfrm>
          <a:prstGeom prst="rect">
            <a:avLst/>
          </a:prstGeom>
        </p:spPr>
      </p:pic>
      <p:pic>
        <p:nvPicPr>
          <p:cNvPr id="6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Metodologia</a:t>
            </a:r>
          </a:p>
        </p:txBody>
      </p:sp>
      <p:pic>
        <p:nvPicPr>
          <p:cNvPr id="9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0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1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95"/>
    </mc:Choice>
    <mc:Fallback xmlns="">
      <p:transition advTm="179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094394"/>
            <a:ext cx="2965366" cy="1041300"/>
          </a:xfrm>
        </p:spPr>
        <p:txBody>
          <a:bodyPr/>
          <a:lstStyle/>
          <a:p>
            <a:r>
              <a:rPr lang="en-GB" dirty="0" err="1"/>
              <a:t>Aplicação</a:t>
            </a:r>
            <a:endParaRPr lang="en-GB" dirty="0"/>
          </a:p>
        </p:txBody>
      </p:sp>
      <p:pic>
        <p:nvPicPr>
          <p:cNvPr id="13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14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Metodologia</a:t>
            </a:r>
          </a:p>
        </p:txBody>
      </p:sp>
      <p:pic>
        <p:nvPicPr>
          <p:cNvPr id="17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8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  <p:grpSp>
        <p:nvGrpSpPr>
          <p:cNvPr id="24" name="Group 3"/>
          <p:cNvGrpSpPr>
            <a:grpSpLocks noChangeAspect="1"/>
          </p:cNvGrpSpPr>
          <p:nvPr/>
        </p:nvGrpSpPr>
        <p:grpSpPr>
          <a:xfrm>
            <a:off x="1867098" y="2135694"/>
            <a:ext cx="8093881" cy="4333028"/>
            <a:chOff x="1050333" y="1304836"/>
            <a:chExt cx="9691000" cy="5188039"/>
          </a:xfrm>
        </p:grpSpPr>
        <p:pic>
          <p:nvPicPr>
            <p:cNvPr id="26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0333" y="1304836"/>
              <a:ext cx="9691000" cy="5188039"/>
            </a:xfrm>
            <a:prstGeom prst="rect">
              <a:avLst/>
            </a:prstGeom>
          </p:spPr>
        </p:pic>
        <p:sp>
          <p:nvSpPr>
            <p:cNvPr id="27" name="Rectangle 4"/>
            <p:cNvSpPr/>
            <p:nvPr/>
          </p:nvSpPr>
          <p:spPr>
            <a:xfrm>
              <a:off x="1315851" y="4776717"/>
              <a:ext cx="2949199" cy="1716158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Striped Right Arrow 5"/>
            <p:cNvSpPr/>
            <p:nvPr/>
          </p:nvSpPr>
          <p:spPr>
            <a:xfrm>
              <a:off x="4415050" y="5177595"/>
              <a:ext cx="1480783" cy="682388"/>
            </a:xfrm>
            <a:prstGeom prst="striped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5833" y="3880585"/>
              <a:ext cx="4777222" cy="2594020"/>
            </a:xfrm>
            <a:prstGeom prst="rect">
              <a:avLst/>
            </a:prstGeom>
          </p:spPr>
        </p:pic>
        <p:sp>
          <p:nvSpPr>
            <p:cNvPr id="30" name="Rounded Rectangle 20"/>
            <p:cNvSpPr/>
            <p:nvPr/>
          </p:nvSpPr>
          <p:spPr>
            <a:xfrm>
              <a:off x="5991367" y="4312693"/>
              <a:ext cx="682388" cy="23201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95833" y="3898854"/>
              <a:ext cx="4777222" cy="2563387"/>
            </a:xfrm>
            <a:prstGeom prst="rect">
              <a:avLst/>
            </a:prstGeom>
          </p:spPr>
        </p:pic>
        <p:sp>
          <p:nvSpPr>
            <p:cNvPr id="32" name="Rounded Rectangle 22"/>
            <p:cNvSpPr/>
            <p:nvPr/>
          </p:nvSpPr>
          <p:spPr>
            <a:xfrm>
              <a:off x="6673755" y="4343327"/>
              <a:ext cx="1214651" cy="232011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3" name="Picture 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8310" y="3834495"/>
              <a:ext cx="4732268" cy="2627746"/>
            </a:xfrm>
            <a:prstGeom prst="rect">
              <a:avLst/>
            </a:prstGeom>
          </p:spPr>
        </p:pic>
        <p:sp>
          <p:nvSpPr>
            <p:cNvPr id="34" name="Rounded Rectangle 24"/>
            <p:cNvSpPr/>
            <p:nvPr/>
          </p:nvSpPr>
          <p:spPr>
            <a:xfrm>
              <a:off x="7862991" y="4212004"/>
              <a:ext cx="736979" cy="262645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7235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155"/>
    </mc:Choice>
    <mc:Fallback xmlns="">
      <p:transition advTm="615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5148783"/>
              </p:ext>
            </p:extLst>
          </p:nvPr>
        </p:nvGraphicFramePr>
        <p:xfrm>
          <a:off x="836612" y="189706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Resultados</a:t>
            </a:r>
          </a:p>
        </p:txBody>
      </p:sp>
      <p:pic>
        <p:nvPicPr>
          <p:cNvPr id="9" name="Imagem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0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35"/>
    </mc:Choice>
    <mc:Fallback xmlns="">
      <p:transition advTm="403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Nuvem</a:t>
            </a:r>
            <a:r>
              <a:rPr lang="en-GB" dirty="0"/>
              <a:t> de </a:t>
            </a:r>
            <a:r>
              <a:rPr lang="en-GB" dirty="0" err="1"/>
              <a:t>pontos</a:t>
            </a:r>
            <a:r>
              <a:rPr lang="en-GB" dirty="0"/>
              <a:t> (85M </a:t>
            </a:r>
            <a:r>
              <a:rPr lang="en-GB" dirty="0" err="1"/>
              <a:t>pontos</a:t>
            </a:r>
            <a:r>
              <a:rPr lang="en-GB" dirty="0"/>
              <a:t>)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77107032"/>
              </p:ext>
            </p:extLst>
          </p:nvPr>
        </p:nvGraphicFramePr>
        <p:xfrm>
          <a:off x="720067" y="2068375"/>
          <a:ext cx="1830628" cy="4494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cc_video_agud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47634" y="2068375"/>
            <a:ext cx="8153400" cy="4494986"/>
          </a:xfrm>
          <a:prstGeom prst="rect">
            <a:avLst/>
          </a:prstGeom>
        </p:spPr>
      </p:pic>
      <p:pic>
        <p:nvPicPr>
          <p:cNvPr id="6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8" name="Picture 9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Resultados</a:t>
            </a:r>
          </a:p>
        </p:txBody>
      </p:sp>
      <p:pic>
        <p:nvPicPr>
          <p:cNvPr id="10" name="Imagem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1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6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24"/>
    </mc:Choice>
    <mc:Fallback xmlns="">
      <p:transition advTm="1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 mod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293373"/>
            <a:ext cx="9905998" cy="3124201"/>
          </a:xfrm>
        </p:spPr>
        <p:txBody>
          <a:bodyPr>
            <a:noAutofit/>
          </a:bodyPr>
          <a:lstStyle/>
          <a:p>
            <a:r>
              <a:rPr lang="en-GB" sz="2400" dirty="0" err="1"/>
              <a:t>Vantagens</a:t>
            </a:r>
            <a:endParaRPr lang="en-GB" sz="2400" dirty="0"/>
          </a:p>
          <a:p>
            <a:pPr lvl="1"/>
            <a:r>
              <a:rPr lang="en-GB" sz="2000" dirty="0" err="1"/>
              <a:t>Ferramenta</a:t>
            </a:r>
            <a:r>
              <a:rPr lang="en-GB" sz="2000" dirty="0"/>
              <a:t> </a:t>
            </a:r>
            <a:r>
              <a:rPr lang="en-GB" sz="2000" dirty="0" err="1"/>
              <a:t>fotogramétrica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ambiente</a:t>
            </a:r>
            <a:r>
              <a:rPr lang="en-GB" sz="2000" dirty="0"/>
              <a:t> SIG</a:t>
            </a:r>
          </a:p>
          <a:p>
            <a:pPr lvl="1"/>
            <a:r>
              <a:rPr lang="en-GB" sz="2000" dirty="0" err="1"/>
              <a:t>Funções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linha</a:t>
            </a:r>
            <a:r>
              <a:rPr lang="en-GB" sz="2000" dirty="0"/>
              <a:t> de commandos </a:t>
            </a:r>
            <a:r>
              <a:rPr lang="en-GB" sz="2000" dirty="0" err="1"/>
              <a:t>integradas</a:t>
            </a:r>
            <a:r>
              <a:rPr lang="en-GB" sz="2000" dirty="0"/>
              <a:t> </a:t>
            </a:r>
            <a:r>
              <a:rPr lang="en-GB" sz="2000" dirty="0" err="1"/>
              <a:t>numa</a:t>
            </a:r>
            <a:r>
              <a:rPr lang="en-GB" sz="2000" dirty="0"/>
              <a:t> interface </a:t>
            </a:r>
            <a:r>
              <a:rPr lang="en-GB" sz="2000" dirty="0" err="1"/>
              <a:t>gráfica</a:t>
            </a:r>
            <a:endParaRPr lang="en-GB" sz="2000" dirty="0"/>
          </a:p>
          <a:p>
            <a:pPr lvl="1"/>
            <a:r>
              <a:rPr lang="en-GB" sz="2000" dirty="0" err="1"/>
              <a:t>Simplificação</a:t>
            </a:r>
            <a:r>
              <a:rPr lang="en-GB" sz="2000" dirty="0"/>
              <a:t> do software</a:t>
            </a:r>
          </a:p>
          <a:p>
            <a:pPr lvl="1"/>
            <a:r>
              <a:rPr lang="en-GB" sz="2000" dirty="0"/>
              <a:t>interface </a:t>
            </a:r>
            <a:r>
              <a:rPr lang="en-GB" sz="2000" dirty="0" err="1"/>
              <a:t>gráfica</a:t>
            </a:r>
            <a:r>
              <a:rPr lang="en-GB" sz="2000" dirty="0"/>
              <a:t> </a:t>
            </a:r>
            <a:r>
              <a:rPr lang="en-GB" sz="2000" dirty="0" err="1"/>
              <a:t>intuitiva</a:t>
            </a:r>
            <a:endParaRPr lang="en-GB" sz="2000" dirty="0"/>
          </a:p>
          <a:p>
            <a:pPr lvl="1"/>
            <a:endParaRPr lang="en-GB" sz="2000" dirty="0"/>
          </a:p>
          <a:p>
            <a:r>
              <a:rPr lang="en-GB" sz="2400" dirty="0" err="1"/>
              <a:t>Desvantagens</a:t>
            </a:r>
            <a:endParaRPr lang="en-GB" sz="2400" dirty="0"/>
          </a:p>
          <a:p>
            <a:pPr lvl="1"/>
            <a:r>
              <a:rPr lang="en-GB" sz="2000" dirty="0"/>
              <a:t>Tempos de </a:t>
            </a:r>
            <a:r>
              <a:rPr lang="en-GB" sz="2000" dirty="0" err="1"/>
              <a:t>processamento</a:t>
            </a:r>
            <a:r>
              <a:rPr lang="en-GB" sz="2000" dirty="0"/>
              <a:t> </a:t>
            </a:r>
            <a:r>
              <a:rPr lang="en-GB" sz="2000" dirty="0" err="1"/>
              <a:t>ainda</a:t>
            </a:r>
            <a:r>
              <a:rPr lang="en-GB" sz="2000" dirty="0"/>
              <a:t> </a:t>
            </a:r>
            <a:r>
              <a:rPr lang="en-GB" sz="2000" dirty="0" err="1"/>
              <a:t>exagerados</a:t>
            </a:r>
            <a:r>
              <a:rPr lang="en-GB" sz="2000" dirty="0"/>
              <a:t> face à </a:t>
            </a:r>
            <a:r>
              <a:rPr lang="en-GB" sz="2000" dirty="0" err="1"/>
              <a:t>concorrência</a:t>
            </a:r>
            <a:endParaRPr lang="en-GB" sz="2000" dirty="0"/>
          </a:p>
          <a:p>
            <a:pPr lvl="1"/>
            <a:r>
              <a:rPr lang="en-GB" sz="2000" dirty="0" err="1"/>
              <a:t>Algumas</a:t>
            </a:r>
            <a:r>
              <a:rPr lang="en-GB" sz="2000" dirty="0"/>
              <a:t> </a:t>
            </a:r>
            <a:r>
              <a:rPr lang="en-GB" sz="2000" dirty="0" err="1"/>
              <a:t>ferramentas</a:t>
            </a:r>
            <a:r>
              <a:rPr lang="en-GB" sz="2000" dirty="0"/>
              <a:t> </a:t>
            </a:r>
            <a:r>
              <a:rPr lang="en-GB" sz="2000" dirty="0" err="1"/>
              <a:t>ainda</a:t>
            </a:r>
            <a:r>
              <a:rPr lang="en-GB" sz="2000" dirty="0"/>
              <a:t> </a:t>
            </a:r>
            <a:r>
              <a:rPr lang="en-GB" sz="2000" dirty="0" err="1"/>
              <a:t>em</a:t>
            </a:r>
            <a:r>
              <a:rPr lang="en-GB" sz="2000" dirty="0"/>
              <a:t> </a:t>
            </a:r>
            <a:r>
              <a:rPr lang="en-GB" sz="2000" dirty="0" err="1"/>
              <a:t>desenvolvimento</a:t>
            </a:r>
            <a:r>
              <a:rPr lang="en-GB" sz="2000" dirty="0"/>
              <a:t> (</a:t>
            </a:r>
            <a:r>
              <a:rPr lang="en-GB" sz="2000" dirty="0" err="1"/>
              <a:t>não</a:t>
            </a:r>
            <a:r>
              <a:rPr lang="en-GB" sz="2000" dirty="0"/>
              <a:t> </a:t>
            </a:r>
            <a:r>
              <a:rPr lang="en-GB" sz="2000" dirty="0" err="1"/>
              <a:t>finais</a:t>
            </a:r>
            <a:r>
              <a:rPr lang="en-GB" sz="2000" dirty="0"/>
              <a:t>)</a:t>
            </a:r>
          </a:p>
          <a:p>
            <a:pPr lvl="1"/>
            <a:r>
              <a:rPr lang="en-GB" sz="2000" dirty="0" err="1"/>
              <a:t>Visualização</a:t>
            </a:r>
            <a:r>
              <a:rPr lang="en-GB" sz="2000" dirty="0"/>
              <a:t> 3D </a:t>
            </a:r>
            <a:r>
              <a:rPr lang="en-GB" sz="2000" dirty="0" err="1"/>
              <a:t>em</a:t>
            </a:r>
            <a:r>
              <a:rPr lang="en-GB" sz="2000" dirty="0"/>
              <a:t> software </a:t>
            </a:r>
            <a:r>
              <a:rPr lang="en-GB" sz="2000" dirty="0" err="1"/>
              <a:t>externo</a:t>
            </a:r>
            <a:endParaRPr lang="en-GB" sz="2000" dirty="0"/>
          </a:p>
        </p:txBody>
      </p:sp>
      <p:pic>
        <p:nvPicPr>
          <p:cNvPr id="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Conclusões</a:t>
            </a:r>
          </a:p>
        </p:txBody>
      </p:sp>
      <p:pic>
        <p:nvPicPr>
          <p:cNvPr id="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3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95"/>
    </mc:Choice>
    <mc:Fallback xmlns="">
      <p:transition advTm="89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153746"/>
            <a:ext cx="9905998" cy="3685580"/>
          </a:xfrm>
        </p:spPr>
        <p:txBody>
          <a:bodyPr>
            <a:noAutofit/>
          </a:bodyPr>
          <a:lstStyle/>
          <a:p>
            <a:pPr algn="just"/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Adicionar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mais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funcionalidades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do MicMac</a:t>
            </a:r>
          </a:p>
          <a:p>
            <a:pPr marL="0" indent="0" algn="just">
              <a:buNone/>
            </a:pPr>
            <a:endParaRPr lang="en-GB" sz="24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algn="just"/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Introduzir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uma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visualização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3D de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nuvens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de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pontos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dentro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do QGIS</a:t>
            </a:r>
          </a:p>
          <a:p>
            <a:pPr marL="0" indent="0" algn="just">
              <a:buNone/>
            </a:pPr>
            <a:endParaRPr lang="en-GB" sz="24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algn="just"/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Minimizar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o tempo de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processamento</a:t>
            </a:r>
            <a:endParaRPr lang="en-GB" sz="24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algn="just"/>
            <a:endParaRPr lang="en-GB" sz="24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algn="just"/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Adaptar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o plug-in para o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tipo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de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aplicação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(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Aéreo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ou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en-GB" sz="2400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Terrestre</a:t>
            </a:r>
            <a:r>
              <a:rPr lang="en-GB" sz="2400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)</a:t>
            </a:r>
          </a:p>
        </p:txBody>
      </p:sp>
      <p:pic>
        <p:nvPicPr>
          <p:cNvPr id="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Trabalho futuro</a:t>
            </a:r>
          </a:p>
        </p:txBody>
      </p:sp>
      <p:pic>
        <p:nvPicPr>
          <p:cNvPr id="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0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94"/>
    </mc:Choice>
    <mc:Fallback xmlns="">
      <p:transition advTm="119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650" y="944388"/>
            <a:ext cx="8666666" cy="1721132"/>
          </a:xfrm>
        </p:spPr>
        <p:txBody>
          <a:bodyPr>
            <a:normAutofit fontScale="77500" lnSpcReduction="20000"/>
          </a:bodyPr>
          <a:lstStyle/>
          <a:p>
            <a:pPr marL="36576" indent="0" algn="ctr">
              <a:buNone/>
            </a:pPr>
            <a:endParaRPr lang="en-GB" sz="4000" b="1" dirty="0"/>
          </a:p>
          <a:p>
            <a:pPr marL="36576" indent="0" algn="ctr">
              <a:buNone/>
            </a:pPr>
            <a:r>
              <a:rPr lang="en-GB" sz="4000" b="1" dirty="0"/>
              <a:t>Obrigado pela </a:t>
            </a:r>
            <a:r>
              <a:rPr lang="en-GB" sz="4000" b="1" dirty="0" err="1"/>
              <a:t>Atenção</a:t>
            </a:r>
            <a:r>
              <a:rPr lang="en-GB" sz="4000" b="1" dirty="0"/>
              <a:t>!</a:t>
            </a:r>
          </a:p>
          <a:p>
            <a:pPr marL="36576" indent="0" algn="ctr">
              <a:buNone/>
            </a:pPr>
            <a:r>
              <a:rPr lang="pt-PT" sz="4000" dirty="0"/>
              <a:t>Aplicação SIG open </a:t>
            </a:r>
            <a:r>
              <a:rPr lang="pt-PT" sz="4000" dirty="0" err="1"/>
              <a:t>source</a:t>
            </a:r>
            <a:r>
              <a:rPr lang="pt-PT" sz="4000" dirty="0"/>
              <a:t> MicMac</a:t>
            </a:r>
          </a:p>
          <a:p>
            <a:pPr marL="36576" indent="0" algn="r">
              <a:buNone/>
            </a:pPr>
            <a:endParaRPr lang="en-GB" sz="2000" dirty="0"/>
          </a:p>
        </p:txBody>
      </p:sp>
      <p:pic>
        <p:nvPicPr>
          <p:cNvPr id="5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885" y="178231"/>
            <a:ext cx="2001396" cy="10302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1" y="47637"/>
            <a:ext cx="1939645" cy="103199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fim</a:t>
            </a:r>
          </a:p>
        </p:txBody>
      </p:sp>
      <p:pic>
        <p:nvPicPr>
          <p:cNvPr id="1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41" y="5499392"/>
            <a:ext cx="2001396" cy="1030272"/>
          </a:xfrm>
          <a:prstGeom prst="rect">
            <a:avLst/>
          </a:prstGeom>
        </p:spPr>
      </p:pic>
      <p:pic>
        <p:nvPicPr>
          <p:cNvPr id="18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263" y="5487568"/>
            <a:ext cx="1939645" cy="103199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6446846" y="4104671"/>
            <a:ext cx="5771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Soluções Geográficas para </a:t>
            </a:r>
          </a:p>
          <a:p>
            <a:pPr algn="ctr"/>
            <a:r>
              <a:rPr lang="pt-PT" dirty="0"/>
              <a:t>Ambiente e Engenharia</a:t>
            </a:r>
          </a:p>
        </p:txBody>
      </p:sp>
      <p:pic>
        <p:nvPicPr>
          <p:cNvPr id="102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4" b="4950"/>
          <a:stretch>
            <a:fillRect/>
          </a:stretch>
        </p:blipFill>
        <p:spPr bwMode="auto">
          <a:xfrm>
            <a:off x="10331010" y="4873205"/>
            <a:ext cx="136207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6" descr="http://www.eye2map.com/images/upte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0" r="8134" b="10713"/>
          <a:stretch>
            <a:fillRect/>
          </a:stretch>
        </p:blipFill>
        <p:spPr bwMode="auto">
          <a:xfrm>
            <a:off x="8846386" y="4832372"/>
            <a:ext cx="12096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44983" y="147830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PT"/>
          </a:p>
        </p:txBody>
      </p:sp>
      <p:grpSp>
        <p:nvGrpSpPr>
          <p:cNvPr id="7" name="Grupo 6"/>
          <p:cNvGrpSpPr/>
          <p:nvPr/>
        </p:nvGrpSpPr>
        <p:grpSpPr>
          <a:xfrm>
            <a:off x="7331375" y="4837574"/>
            <a:ext cx="1179871" cy="1224993"/>
            <a:chOff x="1297858" y="5417574"/>
            <a:chExt cx="1179871" cy="1224993"/>
          </a:xfrm>
        </p:grpSpPr>
        <p:sp>
          <p:nvSpPr>
            <p:cNvPr id="6" name="Retângulo 5"/>
            <p:cNvSpPr/>
            <p:nvPr/>
          </p:nvSpPr>
          <p:spPr>
            <a:xfrm>
              <a:off x="1297858" y="5417574"/>
              <a:ext cx="1179871" cy="12249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028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676" y="5442777"/>
              <a:ext cx="981075" cy="112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tângulo 7"/>
          <p:cNvSpPr/>
          <p:nvPr/>
        </p:nvSpPr>
        <p:spPr>
          <a:xfrm>
            <a:off x="244983" y="3060229"/>
            <a:ext cx="6096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" indent="0" algn="ctr">
              <a:buNone/>
            </a:pPr>
            <a:r>
              <a:rPr lang="pt-PT" sz="2800" b="1" u="sng" dirty="0">
                <a:solidFill>
                  <a:schemeClr val="accent1"/>
                </a:solidFill>
              </a:rPr>
              <a:t>L. Duarte*</a:t>
            </a:r>
            <a:r>
              <a:rPr lang="pt-PT" sz="2800" b="1" u="sng" baseline="30000" dirty="0">
                <a:solidFill>
                  <a:schemeClr val="accent1"/>
                </a:solidFill>
              </a:rPr>
              <a:t>a</a:t>
            </a:r>
            <a:r>
              <a:rPr lang="pt-PT" sz="2800" b="1" dirty="0">
                <a:solidFill>
                  <a:schemeClr val="accent1"/>
                </a:solidFill>
              </a:rPr>
              <a:t>, O. Moutinho, A. </a:t>
            </a:r>
            <a:r>
              <a:rPr lang="pt-PT" sz="2800" b="1" dirty="0" err="1">
                <a:solidFill>
                  <a:schemeClr val="accent1"/>
                </a:solidFill>
              </a:rPr>
              <a:t>Teodoro</a:t>
            </a:r>
            <a:r>
              <a:rPr lang="pt-PT" sz="2800" b="1" baseline="30000" dirty="0" err="1">
                <a:solidFill>
                  <a:schemeClr val="accent1"/>
                </a:solidFill>
              </a:rPr>
              <a:t>a</a:t>
            </a:r>
            <a:r>
              <a:rPr lang="pt-PT" sz="2800" b="1" dirty="0">
                <a:solidFill>
                  <a:schemeClr val="accent1"/>
                </a:solidFill>
              </a:rPr>
              <a:t>, </a:t>
            </a:r>
          </a:p>
          <a:p>
            <a:pPr marL="36576" indent="0" algn="ctr">
              <a:buNone/>
            </a:pPr>
            <a:endParaRPr lang="pt-PT" baseline="30000" dirty="0"/>
          </a:p>
          <a:p>
            <a:pPr marL="36576" indent="0" algn="ctr">
              <a:buNone/>
            </a:pPr>
            <a:r>
              <a:rPr lang="pt-PT" baseline="30000" dirty="0"/>
              <a:t>a</a:t>
            </a:r>
            <a:r>
              <a:rPr lang="pt-PT" dirty="0"/>
              <a:t> </a:t>
            </a:r>
            <a:r>
              <a:rPr lang="pt-PT" sz="1400" dirty="0"/>
              <a:t>Instituto de Ciências da Terra (ICT), Faculdade de Ciências, Rua Campo Alegre, 4169-007, Porto,  Universidade do Porto, Porto, Portugal;</a:t>
            </a:r>
          </a:p>
          <a:p>
            <a:pPr algn="ctr"/>
            <a:r>
              <a:rPr lang="pt-PT" b="1" dirty="0"/>
              <a:t>* liaduarte@fc.up.pt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96" y="2534303"/>
            <a:ext cx="1098573" cy="148172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6284614" y="611824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PT" sz="1200" dirty="0"/>
              <a:t>UPTEC Polo do Mar – Avenida Liberdade 4450 Leça da Palmeira, Portugal</a:t>
            </a:r>
          </a:p>
          <a:p>
            <a:pPr algn="ctr"/>
            <a:r>
              <a:rPr lang="pt-PT" sz="1200" dirty="0"/>
              <a:t>info@eye2map.com</a:t>
            </a:r>
          </a:p>
        </p:txBody>
      </p:sp>
    </p:spTree>
    <p:extLst>
      <p:ext uri="{BB962C8B-B14F-4D97-AF65-F5344CB8AC3E}">
        <p14:creationId xmlns:p14="http://schemas.microsoft.com/office/powerpoint/2010/main" val="41607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"/>
    </mc:Choice>
    <mc:Fallback xmlns="">
      <p:transition advTm="1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0"/>
          <a:stretch/>
        </p:blipFill>
        <p:spPr>
          <a:xfrm>
            <a:off x="1" y="1531729"/>
            <a:ext cx="4387354" cy="211006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Resumo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8000" b="6000"/>
          <a:stretch/>
        </p:blipFill>
        <p:spPr>
          <a:xfrm>
            <a:off x="0" y="3641791"/>
            <a:ext cx="4387355" cy="2424562"/>
          </a:xfrm>
          <a:prstGeom prst="rect">
            <a:avLst/>
          </a:prstGeom>
        </p:spPr>
      </p:pic>
      <p:pic>
        <p:nvPicPr>
          <p:cNvPr id="13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387355" y="1542038"/>
            <a:ext cx="7804645" cy="452431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GB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err="1"/>
              <a:t>Introdução</a:t>
            </a:r>
            <a:endParaRPr lang="en-GB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err="1"/>
              <a:t>Objetivos</a:t>
            </a:r>
            <a:endParaRPr lang="en-GB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err="1"/>
              <a:t>Metodologia</a:t>
            </a:r>
            <a:endParaRPr lang="en-GB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err="1"/>
              <a:t>Resultados</a:t>
            </a:r>
            <a:endParaRPr lang="en-GB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err="1"/>
              <a:t>Conclusões</a:t>
            </a:r>
            <a:endParaRPr lang="en-GB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 err="1"/>
              <a:t>Trabalho</a:t>
            </a:r>
            <a:r>
              <a:rPr lang="en-GB" sz="3600" dirty="0"/>
              <a:t> </a:t>
            </a:r>
            <a:r>
              <a:rPr lang="en-GB" sz="3600" dirty="0" err="1"/>
              <a:t>Futuro</a:t>
            </a:r>
            <a:endParaRPr lang="en-GB" sz="3600" dirty="0"/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18064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Introdução</a:t>
            </a:r>
          </a:p>
        </p:txBody>
      </p:sp>
      <p:pic>
        <p:nvPicPr>
          <p:cNvPr id="13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28" y="2150449"/>
            <a:ext cx="3473122" cy="195267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28" y="4337429"/>
            <a:ext cx="3473122" cy="2298496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82650" y="2113522"/>
            <a:ext cx="8106350" cy="5260671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 Unmanned Aerial Systems (UAS) </a:t>
            </a:r>
            <a:r>
              <a:rPr lang="en-GB" dirty="0" err="1"/>
              <a:t>são</a:t>
            </a:r>
            <a:r>
              <a:rPr lang="en-GB" dirty="0"/>
              <a:t> </a:t>
            </a:r>
            <a:r>
              <a:rPr lang="en-GB" dirty="0" err="1"/>
              <a:t>conhecidos</a:t>
            </a:r>
            <a:r>
              <a:rPr lang="en-GB" dirty="0"/>
              <a:t> sob </a:t>
            </a:r>
            <a:r>
              <a:rPr lang="en-GB" dirty="0" err="1"/>
              <a:t>diversos</a:t>
            </a:r>
            <a:r>
              <a:rPr lang="en-GB" dirty="0"/>
              <a:t> </a:t>
            </a:r>
            <a:r>
              <a:rPr lang="en-GB" dirty="0" err="1"/>
              <a:t>nomes</a:t>
            </a:r>
            <a:r>
              <a:rPr lang="en-GB" dirty="0"/>
              <a:t> e </a:t>
            </a:r>
            <a:r>
              <a:rPr lang="en-GB" dirty="0" err="1"/>
              <a:t>acrónimos</a:t>
            </a:r>
            <a:r>
              <a:rPr lang="en-GB" dirty="0"/>
              <a:t>:</a:t>
            </a:r>
          </a:p>
          <a:p>
            <a:pPr lvl="1" algn="just"/>
            <a:r>
              <a:rPr lang="en-GB" dirty="0"/>
              <a:t>‘‘Unmanned Aerial Vehicle’’ (UAV)</a:t>
            </a:r>
          </a:p>
          <a:p>
            <a:pPr lvl="1" algn="just"/>
            <a:r>
              <a:rPr lang="en-GB" dirty="0"/>
              <a:t>‘‘aerial robot’’ </a:t>
            </a:r>
          </a:p>
          <a:p>
            <a:pPr lvl="1" algn="just"/>
            <a:r>
              <a:rPr lang="en-GB" dirty="0"/>
              <a:t>‘‘drone,’’ com ‘‘UAV’’ e ‘‘drone’’ a </a:t>
            </a:r>
            <a:r>
              <a:rPr lang="en-GB" dirty="0" err="1"/>
              <a:t>serem</a:t>
            </a:r>
            <a:r>
              <a:rPr lang="en-GB" dirty="0"/>
              <a:t> os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populares</a:t>
            </a:r>
            <a:r>
              <a:rPr lang="en-GB" dirty="0"/>
              <a:t>.</a:t>
            </a:r>
          </a:p>
          <a:p>
            <a:pPr marL="457200" lvl="1" indent="0" algn="just">
              <a:buNone/>
            </a:pPr>
            <a:endParaRPr lang="en-GB" dirty="0"/>
          </a:p>
          <a:p>
            <a:pPr algn="just"/>
            <a:r>
              <a:rPr lang="en-GB" dirty="0"/>
              <a:t>A </a:t>
            </a:r>
            <a:r>
              <a:rPr lang="en-GB" dirty="0" err="1"/>
              <a:t>Organização</a:t>
            </a:r>
            <a:r>
              <a:rPr lang="en-GB" dirty="0"/>
              <a:t> </a:t>
            </a:r>
            <a:r>
              <a:rPr lang="en-GB" dirty="0" err="1"/>
              <a:t>internacional</a:t>
            </a:r>
            <a:r>
              <a:rPr lang="en-GB" dirty="0"/>
              <a:t> de </a:t>
            </a:r>
            <a:r>
              <a:rPr lang="en-GB" dirty="0" err="1"/>
              <a:t>Aviação</a:t>
            </a:r>
            <a:r>
              <a:rPr lang="en-GB" dirty="0"/>
              <a:t> Civil (ICAO) </a:t>
            </a:r>
            <a:r>
              <a:rPr lang="en-GB" dirty="0" err="1"/>
              <a:t>introduziu</a:t>
            </a:r>
            <a:r>
              <a:rPr lang="en-GB" dirty="0"/>
              <a:t> o </a:t>
            </a:r>
            <a:r>
              <a:rPr lang="en-GB" dirty="0" err="1"/>
              <a:t>conceito</a:t>
            </a:r>
            <a:r>
              <a:rPr lang="en-GB" dirty="0"/>
              <a:t> de ‘‘Remotely-Piloted Aerial System’’ (RPAS).</a:t>
            </a:r>
          </a:p>
          <a:p>
            <a:pPr algn="just"/>
            <a:r>
              <a:rPr lang="en-GB" dirty="0"/>
              <a:t>O </a:t>
            </a:r>
            <a:r>
              <a:rPr lang="en-GB" dirty="0" err="1"/>
              <a:t>uso</a:t>
            </a:r>
            <a:r>
              <a:rPr lang="en-GB" dirty="0"/>
              <a:t> de </a:t>
            </a:r>
            <a:r>
              <a:rPr lang="en-GB" dirty="0" err="1"/>
              <a:t>Rpas</a:t>
            </a:r>
            <a:r>
              <a:rPr lang="en-GB" dirty="0"/>
              <a:t> para </a:t>
            </a:r>
            <a:r>
              <a:rPr lang="en-GB" dirty="0" err="1"/>
              <a:t>aplicações</a:t>
            </a:r>
            <a:r>
              <a:rPr lang="en-GB" dirty="0"/>
              <a:t> de </a:t>
            </a:r>
            <a:r>
              <a:rPr lang="en-GB" dirty="0" err="1"/>
              <a:t>deteção</a:t>
            </a:r>
            <a:r>
              <a:rPr lang="en-GB" dirty="0"/>
              <a:t> </a:t>
            </a:r>
            <a:r>
              <a:rPr lang="en-GB" dirty="0" err="1"/>
              <a:t>remota</a:t>
            </a:r>
            <a:r>
              <a:rPr lang="en-GB" dirty="0"/>
              <a:t> </a:t>
            </a:r>
            <a:r>
              <a:rPr lang="en-GB" dirty="0" err="1"/>
              <a:t>tornou</a:t>
            </a:r>
            <a:r>
              <a:rPr lang="en-GB" dirty="0"/>
              <a:t>-se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frequente</a:t>
            </a:r>
            <a:r>
              <a:rPr lang="en-GB" dirty="0"/>
              <a:t>.</a:t>
            </a:r>
          </a:p>
          <a:p>
            <a:pPr algn="just"/>
            <a:r>
              <a:rPr lang="en-GB" dirty="0"/>
              <a:t>Um </a:t>
            </a:r>
            <a:r>
              <a:rPr lang="en-GB" dirty="0" err="1"/>
              <a:t>sério</a:t>
            </a:r>
            <a:r>
              <a:rPr lang="en-GB" dirty="0"/>
              <a:t> </a:t>
            </a:r>
            <a:r>
              <a:rPr lang="en-GB" dirty="0" err="1"/>
              <a:t>concorrente</a:t>
            </a:r>
            <a:r>
              <a:rPr lang="en-GB" dirty="0"/>
              <a:t> à </a:t>
            </a:r>
            <a:r>
              <a:rPr lang="en-GB" dirty="0" err="1"/>
              <a:t>imagem</a:t>
            </a:r>
            <a:r>
              <a:rPr lang="en-GB" dirty="0"/>
              <a:t> de </a:t>
            </a:r>
            <a:r>
              <a:rPr lang="en-GB" dirty="0" err="1"/>
              <a:t>satélite</a:t>
            </a:r>
            <a:r>
              <a:rPr lang="en-GB" dirty="0"/>
              <a:t> e de </a:t>
            </a:r>
            <a:r>
              <a:rPr lang="en-GB" dirty="0" err="1"/>
              <a:t>avião</a:t>
            </a:r>
            <a:r>
              <a:rPr lang="en-GB" dirty="0"/>
              <a:t>.</a:t>
            </a:r>
          </a:p>
          <a:p>
            <a:pPr marL="0" indent="0" algn="just">
              <a:buNone/>
            </a:pPr>
            <a:endParaRPr lang="en-GB" dirty="0"/>
          </a:p>
          <a:p>
            <a:pPr algn="just"/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3001" y="930071"/>
            <a:ext cx="9905998" cy="1487557"/>
          </a:xfrm>
        </p:spPr>
        <p:txBody>
          <a:bodyPr/>
          <a:lstStyle/>
          <a:p>
            <a:pPr algn="ctr"/>
            <a:r>
              <a:rPr lang="en-GB" dirty="0"/>
              <a:t>Remotely Piloted Aerial Systems (RPAS)</a:t>
            </a:r>
          </a:p>
        </p:txBody>
      </p:sp>
    </p:spTree>
    <p:extLst>
      <p:ext uri="{BB962C8B-B14F-4D97-AF65-F5344CB8AC3E}">
        <p14:creationId xmlns:p14="http://schemas.microsoft.com/office/powerpoint/2010/main" val="117053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Introdução</a:t>
            </a:r>
          </a:p>
        </p:txBody>
      </p:sp>
      <p:pic>
        <p:nvPicPr>
          <p:cNvPr id="13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00291" y="2131623"/>
            <a:ext cx="9905998" cy="4504301"/>
          </a:xfrm>
        </p:spPr>
        <p:txBody>
          <a:bodyPr>
            <a:normAutofit fontScale="85000" lnSpcReduction="20000"/>
          </a:bodyPr>
          <a:lstStyle/>
          <a:p>
            <a:r>
              <a:rPr lang="pt-PT" dirty="0"/>
              <a:t>Com RPAS – acesso fácil e generalizado a fotografia aérea</a:t>
            </a:r>
          </a:p>
          <a:p>
            <a:r>
              <a:rPr lang="pt-PT" dirty="0"/>
              <a:t>Necessidade de software fotogramétrico direcionado</a:t>
            </a:r>
          </a:p>
          <a:p>
            <a:r>
              <a:rPr lang="pt-PT" dirty="0"/>
              <a:t>Várias opções no mercado</a:t>
            </a:r>
          </a:p>
          <a:p>
            <a:pPr lvl="1"/>
            <a:r>
              <a:rPr lang="pt-PT" dirty="0"/>
              <a:t>PhotoScan</a:t>
            </a:r>
          </a:p>
          <a:p>
            <a:pPr lvl="1"/>
            <a:r>
              <a:rPr lang="pt-PT" dirty="0"/>
              <a:t>Pix4dMapper</a:t>
            </a:r>
          </a:p>
          <a:p>
            <a:pPr lvl="1"/>
            <a:r>
              <a:rPr lang="pt-PT" dirty="0" err="1"/>
              <a:t>UASMaster</a:t>
            </a:r>
            <a:endParaRPr lang="pt-PT" dirty="0"/>
          </a:p>
          <a:p>
            <a:pPr lvl="1"/>
            <a:r>
              <a:rPr lang="pt-PT" dirty="0" err="1"/>
              <a:t>PhotoMod</a:t>
            </a:r>
            <a:r>
              <a:rPr lang="pt-PT" dirty="0"/>
              <a:t> UAS</a:t>
            </a:r>
          </a:p>
          <a:p>
            <a:pPr lvl="1"/>
            <a:r>
              <a:rPr lang="pt-PT" dirty="0"/>
              <a:t>Entre muitos outros</a:t>
            </a:r>
          </a:p>
          <a:p>
            <a:r>
              <a:rPr lang="pt-PT" dirty="0"/>
              <a:t>poucas open Source</a:t>
            </a:r>
          </a:p>
          <a:p>
            <a:pPr lvl="1"/>
            <a:r>
              <a:rPr lang="pt-PT" dirty="0"/>
              <a:t>VisualSFM</a:t>
            </a:r>
          </a:p>
          <a:p>
            <a:pPr lvl="1"/>
            <a:r>
              <a:rPr lang="pt-PT" dirty="0" err="1"/>
              <a:t>Python</a:t>
            </a:r>
            <a:r>
              <a:rPr lang="pt-PT" dirty="0"/>
              <a:t> Photogrammetric </a:t>
            </a:r>
            <a:r>
              <a:rPr lang="pt-PT" dirty="0" err="1"/>
              <a:t>Toolbox</a:t>
            </a:r>
            <a:endParaRPr lang="pt-PT" dirty="0"/>
          </a:p>
          <a:p>
            <a:pPr lvl="1"/>
            <a:r>
              <a:rPr lang="pt-PT" dirty="0"/>
              <a:t>Open </a:t>
            </a:r>
            <a:r>
              <a:rPr lang="pt-PT" dirty="0" err="1"/>
              <a:t>Drone</a:t>
            </a:r>
            <a:r>
              <a:rPr lang="pt-PT" dirty="0"/>
              <a:t> </a:t>
            </a:r>
            <a:r>
              <a:rPr lang="pt-PT" dirty="0" err="1"/>
              <a:t>Map</a:t>
            </a:r>
            <a:endParaRPr lang="pt-PT" dirty="0"/>
          </a:p>
          <a:p>
            <a:pPr lvl="1"/>
            <a:r>
              <a:rPr lang="pt-PT" dirty="0"/>
              <a:t>MicMac</a:t>
            </a:r>
          </a:p>
          <a:p>
            <a:pPr lvl="1"/>
            <a:r>
              <a:rPr lang="pt-PT" dirty="0"/>
              <a:t>As que existem são difíceis de usar</a:t>
            </a:r>
          </a:p>
        </p:txBody>
      </p:sp>
      <p:pic>
        <p:nvPicPr>
          <p:cNvPr id="19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336" y="4200446"/>
            <a:ext cx="3846136" cy="232120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22" y="2002624"/>
            <a:ext cx="3819365" cy="2068823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143001" y="1060621"/>
            <a:ext cx="9905998" cy="1487557"/>
          </a:xfrm>
        </p:spPr>
        <p:txBody>
          <a:bodyPr/>
          <a:lstStyle/>
          <a:p>
            <a:pPr algn="ctr"/>
            <a:r>
              <a:rPr lang="en-GB" dirty="0"/>
              <a:t>Software </a:t>
            </a:r>
            <a:r>
              <a:rPr lang="en-GB" dirty="0" err="1"/>
              <a:t>Fotogramétricos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02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Introdução</a:t>
            </a:r>
          </a:p>
        </p:txBody>
      </p:sp>
      <p:pic>
        <p:nvPicPr>
          <p:cNvPr id="13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5052447" y="1856911"/>
            <a:ext cx="6894570" cy="484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 err="1"/>
              <a:t>Ferramenta</a:t>
            </a:r>
            <a:r>
              <a:rPr lang="en-GB" dirty="0"/>
              <a:t> </a:t>
            </a:r>
            <a:r>
              <a:rPr lang="en-GB" dirty="0" err="1"/>
              <a:t>Fotogramétrica</a:t>
            </a:r>
            <a:r>
              <a:rPr lang="en-GB" dirty="0"/>
              <a:t> Open Source</a:t>
            </a:r>
          </a:p>
          <a:p>
            <a:pPr algn="just"/>
            <a:r>
              <a:rPr lang="en-GB" dirty="0" err="1"/>
              <a:t>Licença</a:t>
            </a:r>
            <a:r>
              <a:rPr lang="en-GB" dirty="0"/>
              <a:t> </a:t>
            </a:r>
            <a:r>
              <a:rPr lang="en-GB" dirty="0" err="1"/>
              <a:t>CeCILL</a:t>
            </a:r>
            <a:r>
              <a:rPr lang="en-GB" dirty="0"/>
              <a:t>-B (Uma </a:t>
            </a:r>
            <a:r>
              <a:rPr lang="en-GB" dirty="0" err="1"/>
              <a:t>adaptação</a:t>
            </a:r>
            <a:r>
              <a:rPr lang="en-GB" dirty="0"/>
              <a:t> à lei </a:t>
            </a:r>
            <a:r>
              <a:rPr lang="en-GB" dirty="0" err="1"/>
              <a:t>Francesa</a:t>
            </a:r>
            <a:r>
              <a:rPr lang="en-GB" dirty="0"/>
              <a:t> da </a:t>
            </a:r>
            <a:r>
              <a:rPr lang="en-GB" dirty="0" err="1"/>
              <a:t>Licença</a:t>
            </a:r>
            <a:r>
              <a:rPr lang="en-GB" dirty="0"/>
              <a:t> L-GLP)</a:t>
            </a:r>
          </a:p>
          <a:p>
            <a:pPr algn="just"/>
            <a:r>
              <a:rPr lang="en-GB" dirty="0" err="1"/>
              <a:t>Início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2005 No </a:t>
            </a:r>
            <a:r>
              <a:rPr lang="en-GB" dirty="0" err="1"/>
              <a:t>Instituto</a:t>
            </a:r>
            <a:r>
              <a:rPr lang="en-GB" dirty="0"/>
              <a:t> </a:t>
            </a:r>
            <a:r>
              <a:rPr lang="en-GB" dirty="0" err="1"/>
              <a:t>Geográfico</a:t>
            </a:r>
            <a:r>
              <a:rPr lang="en-GB" dirty="0"/>
              <a:t> Nacional </a:t>
            </a:r>
            <a:r>
              <a:rPr lang="en-GB" dirty="0" err="1"/>
              <a:t>Francês</a:t>
            </a:r>
            <a:r>
              <a:rPr lang="en-GB" dirty="0"/>
              <a:t> (IGN)</a:t>
            </a:r>
          </a:p>
          <a:p>
            <a:pPr algn="just"/>
            <a:r>
              <a:rPr lang="en-GB" dirty="0" err="1"/>
              <a:t>Ferramentas</a:t>
            </a:r>
            <a:r>
              <a:rPr lang="en-GB" dirty="0"/>
              <a:t> </a:t>
            </a:r>
            <a:r>
              <a:rPr lang="en-GB" dirty="0" err="1"/>
              <a:t>escritas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C++</a:t>
            </a:r>
          </a:p>
          <a:p>
            <a:pPr algn="just"/>
            <a:r>
              <a:rPr lang="en-GB" dirty="0" err="1"/>
              <a:t>Parametrizado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linha</a:t>
            </a:r>
            <a:r>
              <a:rPr lang="en-GB" dirty="0"/>
              <a:t> de </a:t>
            </a:r>
            <a:r>
              <a:rPr lang="en-GB" dirty="0" err="1"/>
              <a:t>comandos</a:t>
            </a:r>
            <a:endParaRPr lang="en-GB" dirty="0"/>
          </a:p>
          <a:p>
            <a:pPr algn="just"/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cada</a:t>
            </a:r>
            <a:r>
              <a:rPr lang="en-GB" dirty="0"/>
              <a:t> commando </a:t>
            </a:r>
            <a:r>
              <a:rPr lang="en-GB" dirty="0" err="1"/>
              <a:t>existe</a:t>
            </a:r>
            <a:r>
              <a:rPr lang="en-GB" dirty="0"/>
              <a:t> </a:t>
            </a:r>
            <a:r>
              <a:rPr lang="en-GB" dirty="0" err="1"/>
              <a:t>uma</a:t>
            </a:r>
            <a:r>
              <a:rPr lang="en-GB" dirty="0"/>
              <a:t> interface </a:t>
            </a:r>
            <a:r>
              <a:rPr lang="en-GB" dirty="0" err="1"/>
              <a:t>gráfica</a:t>
            </a:r>
            <a:endParaRPr lang="en-GB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1" y="1472420"/>
            <a:ext cx="3514352" cy="259034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44" y="3196771"/>
            <a:ext cx="2964703" cy="320445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3001" y="1060621"/>
            <a:ext cx="9905998" cy="1487557"/>
          </a:xfrm>
        </p:spPr>
        <p:txBody>
          <a:bodyPr/>
          <a:lstStyle/>
          <a:p>
            <a:pPr algn="ctr"/>
            <a:r>
              <a:rPr lang="en-GB" dirty="0"/>
              <a:t>MicMac</a:t>
            </a:r>
          </a:p>
        </p:txBody>
      </p:sp>
    </p:spTree>
    <p:extLst>
      <p:ext uri="{BB962C8B-B14F-4D97-AF65-F5344CB8AC3E}">
        <p14:creationId xmlns:p14="http://schemas.microsoft.com/office/powerpoint/2010/main" val="328803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Introdução</a:t>
            </a:r>
          </a:p>
        </p:txBody>
      </p:sp>
      <p:pic>
        <p:nvPicPr>
          <p:cNvPr id="13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4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244983" y="1792821"/>
            <a:ext cx="8186095" cy="4843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 err="1"/>
              <a:t>Usado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diferentes</a:t>
            </a:r>
            <a:r>
              <a:rPr lang="en-GB" dirty="0"/>
              <a:t> </a:t>
            </a:r>
            <a:r>
              <a:rPr lang="en-GB" dirty="0" err="1"/>
              <a:t>contextos</a:t>
            </a:r>
            <a:r>
              <a:rPr lang="en-GB" dirty="0"/>
              <a:t>:</a:t>
            </a:r>
          </a:p>
          <a:p>
            <a:pPr lvl="1" algn="just"/>
            <a:r>
              <a:rPr lang="en-GB" dirty="0"/>
              <a:t>Imagens </a:t>
            </a:r>
            <a:r>
              <a:rPr lang="en-GB" dirty="0" err="1"/>
              <a:t>terrestres</a:t>
            </a:r>
            <a:r>
              <a:rPr lang="en-GB" dirty="0"/>
              <a:t>, de RPAS, </a:t>
            </a:r>
            <a:r>
              <a:rPr lang="en-GB" dirty="0" err="1"/>
              <a:t>avião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satélite</a:t>
            </a:r>
            <a:endParaRPr lang="en-GB" dirty="0"/>
          </a:p>
          <a:p>
            <a:pPr lvl="1" algn="just"/>
            <a:r>
              <a:rPr lang="en-GB" dirty="0" err="1"/>
              <a:t>informação</a:t>
            </a:r>
            <a:r>
              <a:rPr lang="en-GB" dirty="0"/>
              <a:t> </a:t>
            </a:r>
            <a:r>
              <a:rPr lang="en-GB" dirty="0" err="1"/>
              <a:t>Geográfica</a:t>
            </a:r>
            <a:endParaRPr lang="en-GB" dirty="0"/>
          </a:p>
          <a:p>
            <a:pPr lvl="1" algn="just"/>
            <a:r>
              <a:rPr lang="en-GB" dirty="0"/>
              <a:t>Engenharia Civil/</a:t>
            </a:r>
            <a:r>
              <a:rPr lang="en-GB" dirty="0" err="1"/>
              <a:t>Arquitetura</a:t>
            </a:r>
            <a:endParaRPr lang="en-GB" dirty="0"/>
          </a:p>
          <a:p>
            <a:pPr lvl="1" algn="just"/>
            <a:r>
              <a:rPr lang="en-GB" dirty="0" err="1"/>
              <a:t>História</a:t>
            </a:r>
            <a:r>
              <a:rPr lang="en-GB" dirty="0"/>
              <a:t>/</a:t>
            </a:r>
            <a:r>
              <a:rPr lang="en-GB" dirty="0" err="1"/>
              <a:t>Arqueologia</a:t>
            </a:r>
            <a:endParaRPr lang="en-GB" dirty="0"/>
          </a:p>
          <a:p>
            <a:pPr algn="just"/>
            <a:r>
              <a:rPr lang="en-GB" dirty="0" err="1"/>
              <a:t>Vários</a:t>
            </a:r>
            <a:r>
              <a:rPr lang="en-GB" dirty="0"/>
              <a:t> </a:t>
            </a:r>
            <a:r>
              <a:rPr lang="en-GB" dirty="0" err="1"/>
              <a:t>estudos</a:t>
            </a:r>
            <a:r>
              <a:rPr lang="en-GB" dirty="0"/>
              <a:t> </a:t>
            </a:r>
            <a:r>
              <a:rPr lang="en-GB" dirty="0" err="1"/>
              <a:t>indicam</a:t>
            </a:r>
            <a:r>
              <a:rPr lang="en-GB" dirty="0"/>
              <a:t>-no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tecnicamente</a:t>
            </a:r>
            <a:r>
              <a:rPr lang="en-GB" dirty="0"/>
              <a:t> </a:t>
            </a:r>
            <a:r>
              <a:rPr lang="en-GB" dirty="0" err="1"/>
              <a:t>muito</a:t>
            </a:r>
            <a:r>
              <a:rPr lang="en-GB" dirty="0"/>
              <a:t> </a:t>
            </a:r>
            <a:r>
              <a:rPr lang="en-GB" dirty="0" err="1"/>
              <a:t>rigoroso</a:t>
            </a:r>
            <a:endParaRPr lang="en-GB" dirty="0"/>
          </a:p>
          <a:p>
            <a:pPr algn="just"/>
            <a:r>
              <a:rPr lang="en-GB" dirty="0"/>
              <a:t>Boas </a:t>
            </a:r>
            <a:r>
              <a:rPr lang="en-GB" dirty="0" err="1"/>
              <a:t>credênciais</a:t>
            </a:r>
            <a:r>
              <a:rPr lang="en-GB" dirty="0"/>
              <a:t> dos </a:t>
            </a:r>
            <a:r>
              <a:rPr lang="en-GB" dirty="0" err="1"/>
              <a:t>institutos</a:t>
            </a:r>
            <a:r>
              <a:rPr lang="en-GB" dirty="0"/>
              <a:t> de </a:t>
            </a:r>
            <a:r>
              <a:rPr lang="en-GB" dirty="0" err="1"/>
              <a:t>desenvolvimento</a:t>
            </a:r>
            <a:r>
              <a:rPr lang="en-GB" dirty="0"/>
              <a:t> (IGN e CNES)</a:t>
            </a:r>
          </a:p>
          <a:p>
            <a:pPr algn="just"/>
            <a:r>
              <a:rPr lang="en-GB" dirty="0"/>
              <a:t>Software Open Source de </a:t>
            </a:r>
            <a:r>
              <a:rPr lang="en-GB" dirty="0" err="1"/>
              <a:t>fotogrametria</a:t>
            </a:r>
            <a:r>
              <a:rPr lang="en-GB" dirty="0"/>
              <a:t>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aplicado</a:t>
            </a:r>
            <a:r>
              <a:rPr lang="en-GB" dirty="0"/>
              <a:t> à </a:t>
            </a:r>
            <a:r>
              <a:rPr lang="en-GB" dirty="0" err="1"/>
              <a:t>informação</a:t>
            </a:r>
            <a:r>
              <a:rPr lang="en-GB" dirty="0"/>
              <a:t> </a:t>
            </a:r>
            <a:r>
              <a:rPr lang="en-GB" dirty="0" err="1"/>
              <a:t>geográfica</a:t>
            </a:r>
            <a:endParaRPr lang="en-GB" dirty="0"/>
          </a:p>
          <a:p>
            <a:pPr lvl="1" algn="just"/>
            <a:endParaRPr lang="en-GB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7"/>
          <a:srcRect l="36666" t="9134" r="21045" b="18825"/>
          <a:stretch/>
        </p:blipFill>
        <p:spPr>
          <a:xfrm>
            <a:off x="8807883" y="3653301"/>
            <a:ext cx="3112546" cy="2982624"/>
          </a:xfrm>
          <a:prstGeom prst="rect">
            <a:avLst/>
          </a:prstGeom>
        </p:spPr>
      </p:pic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26060" r="9138" b="-1043"/>
          <a:stretch/>
        </p:blipFill>
        <p:spPr>
          <a:xfrm>
            <a:off x="7108097" y="1845532"/>
            <a:ext cx="3750403" cy="2638301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143001" y="1060621"/>
            <a:ext cx="9905998" cy="1487557"/>
          </a:xfrm>
        </p:spPr>
        <p:txBody>
          <a:bodyPr/>
          <a:lstStyle/>
          <a:p>
            <a:pPr algn="ctr"/>
            <a:r>
              <a:rPr lang="en-GB" dirty="0"/>
              <a:t>MicMac</a:t>
            </a:r>
          </a:p>
        </p:txBody>
      </p:sp>
    </p:spTree>
    <p:extLst>
      <p:ext uri="{BB962C8B-B14F-4D97-AF65-F5344CB8AC3E}">
        <p14:creationId xmlns:p14="http://schemas.microsoft.com/office/powerpoint/2010/main" val="3930924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2159" y="1572301"/>
            <a:ext cx="3847682" cy="787500"/>
          </a:xfrm>
        </p:spPr>
        <p:txBody>
          <a:bodyPr/>
          <a:lstStyle/>
          <a:p>
            <a:r>
              <a:rPr lang="en-GB" dirty="0"/>
              <a:t>Software </a:t>
            </a:r>
            <a:r>
              <a:rPr lang="en-GB" dirty="0" err="1"/>
              <a:t>qgis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983" y="2549848"/>
            <a:ext cx="9715996" cy="385095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endParaRPr lang="en-GB" sz="1800" dirty="0"/>
          </a:p>
          <a:p>
            <a:pPr algn="just"/>
            <a:r>
              <a:rPr lang="en-GB" sz="1800" dirty="0"/>
              <a:t>É um software open source de </a:t>
            </a:r>
            <a:r>
              <a:rPr lang="en-GB" sz="1800" dirty="0" err="1"/>
              <a:t>Informação</a:t>
            </a:r>
            <a:r>
              <a:rPr lang="en-GB" sz="1800" dirty="0"/>
              <a:t> </a:t>
            </a:r>
            <a:r>
              <a:rPr lang="en-GB" sz="1800" dirty="0" err="1"/>
              <a:t>Geográfica</a:t>
            </a:r>
            <a:r>
              <a:rPr lang="en-GB" sz="1800" dirty="0"/>
              <a:t>.</a:t>
            </a:r>
          </a:p>
          <a:p>
            <a:pPr marL="0" indent="0" algn="just">
              <a:buNone/>
            </a:pPr>
            <a:endParaRPr lang="en-GB" sz="1800" dirty="0"/>
          </a:p>
          <a:p>
            <a:pPr algn="just"/>
            <a:r>
              <a:rPr lang="en-GB" sz="1800" dirty="0"/>
              <a:t>A principal </a:t>
            </a:r>
            <a:r>
              <a:rPr lang="en-GB" sz="1800" dirty="0" err="1"/>
              <a:t>vantagem</a:t>
            </a:r>
            <a:r>
              <a:rPr lang="en-GB" sz="1800" dirty="0"/>
              <a:t> é a </a:t>
            </a:r>
            <a:r>
              <a:rPr lang="en-GB" sz="1800" dirty="0" err="1"/>
              <a:t>eficiência</a:t>
            </a:r>
            <a:r>
              <a:rPr lang="en-GB" sz="1800" dirty="0"/>
              <a:t> no </a:t>
            </a:r>
            <a:r>
              <a:rPr lang="en-GB" sz="1800" dirty="0" err="1"/>
              <a:t>desenvolvimento</a:t>
            </a:r>
            <a:r>
              <a:rPr lang="en-GB" sz="1800" dirty="0"/>
              <a:t> de </a:t>
            </a:r>
            <a:r>
              <a:rPr lang="en-GB" sz="1800" dirty="0" err="1"/>
              <a:t>novos</a:t>
            </a:r>
            <a:r>
              <a:rPr lang="en-GB" sz="1800" dirty="0"/>
              <a:t> plugins </a:t>
            </a:r>
            <a:r>
              <a:rPr lang="en-GB" sz="1800" dirty="0" err="1"/>
              <a:t>utilizando</a:t>
            </a:r>
            <a:r>
              <a:rPr lang="en-GB" sz="1800" dirty="0"/>
              <a:t> a </a:t>
            </a:r>
            <a:r>
              <a:rPr lang="en-GB" sz="1800" dirty="0" err="1"/>
              <a:t>linguagem</a:t>
            </a:r>
            <a:r>
              <a:rPr lang="en-GB" sz="1800" dirty="0"/>
              <a:t> Python. </a:t>
            </a:r>
          </a:p>
          <a:p>
            <a:pPr algn="just"/>
            <a:endParaRPr lang="en-GB" sz="1800" dirty="0"/>
          </a:p>
          <a:p>
            <a:pPr algn="just"/>
            <a:r>
              <a:rPr lang="en-GB" sz="1800" dirty="0" err="1"/>
              <a:t>Cada</a:t>
            </a:r>
            <a:r>
              <a:rPr lang="en-GB" sz="1800" dirty="0"/>
              <a:t> </a:t>
            </a:r>
            <a:r>
              <a:rPr lang="en-GB" sz="1800" dirty="0" err="1"/>
              <a:t>vez</a:t>
            </a:r>
            <a:r>
              <a:rPr lang="en-GB" sz="1800" dirty="0"/>
              <a:t> </a:t>
            </a:r>
            <a:r>
              <a:rPr lang="en-GB" sz="1800" dirty="0" err="1"/>
              <a:t>mais</a:t>
            </a:r>
            <a:r>
              <a:rPr lang="en-GB" sz="1800" dirty="0"/>
              <a:t> </a:t>
            </a:r>
            <a:r>
              <a:rPr lang="en-GB" sz="1800" dirty="0" err="1"/>
              <a:t>pessoas</a:t>
            </a:r>
            <a:r>
              <a:rPr lang="en-GB" sz="1800" dirty="0"/>
              <a:t> </a:t>
            </a:r>
            <a:r>
              <a:rPr lang="en-GB" sz="1800" dirty="0" err="1"/>
              <a:t>individuais</a:t>
            </a:r>
            <a:r>
              <a:rPr lang="en-GB" sz="1800" dirty="0"/>
              <a:t> e </a:t>
            </a:r>
            <a:r>
              <a:rPr lang="en-GB" sz="1800" dirty="0" err="1"/>
              <a:t>instituições</a:t>
            </a:r>
            <a:r>
              <a:rPr lang="en-GB" sz="1800" dirty="0"/>
              <a:t>/</a:t>
            </a:r>
            <a:r>
              <a:rPr lang="en-GB" sz="1800" dirty="0" err="1"/>
              <a:t>empresas</a:t>
            </a:r>
            <a:r>
              <a:rPr lang="en-GB" sz="1800" dirty="0"/>
              <a:t> </a:t>
            </a:r>
            <a:r>
              <a:rPr lang="en-GB" sz="1800" dirty="0" err="1"/>
              <a:t>usam</a:t>
            </a:r>
            <a:r>
              <a:rPr lang="en-GB" sz="1800" dirty="0"/>
              <a:t>-no </a:t>
            </a:r>
            <a:r>
              <a:rPr lang="en-GB" sz="1800" dirty="0" err="1"/>
              <a:t>como</a:t>
            </a:r>
            <a:r>
              <a:rPr lang="en-GB" sz="1800" dirty="0"/>
              <a:t> </a:t>
            </a:r>
            <a:r>
              <a:rPr lang="en-GB" sz="1800" dirty="0" err="1"/>
              <a:t>alternativa</a:t>
            </a:r>
            <a:endParaRPr lang="en-GB" sz="1800" dirty="0"/>
          </a:p>
          <a:p>
            <a:pPr marL="0" indent="0" algn="just">
              <a:buNone/>
            </a:pPr>
            <a:endParaRPr lang="en-GB" sz="1800" dirty="0"/>
          </a:p>
          <a:p>
            <a:pPr algn="just"/>
            <a:r>
              <a:rPr lang="en-GB" sz="1800" dirty="0"/>
              <a:t>O QGIS tem as </a:t>
            </a:r>
            <a:r>
              <a:rPr lang="en-GB" sz="1800" dirty="0" err="1"/>
              <a:t>suas</a:t>
            </a:r>
            <a:r>
              <a:rPr lang="en-GB" sz="1800" dirty="0"/>
              <a:t> </a:t>
            </a:r>
            <a:r>
              <a:rPr lang="en-GB" sz="1800" dirty="0" err="1"/>
              <a:t>próprias</a:t>
            </a:r>
            <a:r>
              <a:rPr lang="en-GB" sz="1800" dirty="0"/>
              <a:t> APIs (Application Programming Interface), </a:t>
            </a:r>
            <a:r>
              <a:rPr lang="en-GB" sz="1800" dirty="0" err="1"/>
              <a:t>como</a:t>
            </a:r>
            <a:r>
              <a:rPr lang="en-GB" sz="1800" dirty="0"/>
              <a:t> o QGIS API, </a:t>
            </a:r>
            <a:r>
              <a:rPr lang="en-GB" sz="1800" dirty="0" err="1"/>
              <a:t>Gdal</a:t>
            </a:r>
            <a:r>
              <a:rPr lang="en-GB" sz="1800" dirty="0"/>
              <a:t>/ OGR API, PyQt4 API e </a:t>
            </a:r>
            <a:r>
              <a:rPr lang="en-GB" sz="1800" dirty="0" err="1"/>
              <a:t>PyQGIS</a:t>
            </a:r>
            <a:r>
              <a:rPr lang="en-GB" sz="1800" dirty="0"/>
              <a:t> API que </a:t>
            </a:r>
            <a:r>
              <a:rPr lang="en-GB" sz="1800" dirty="0" err="1"/>
              <a:t>foram</a:t>
            </a:r>
            <a:r>
              <a:rPr lang="en-GB" sz="1800" dirty="0"/>
              <a:t> </a:t>
            </a:r>
            <a:r>
              <a:rPr lang="en-GB" sz="1800" dirty="0" err="1"/>
              <a:t>usadas</a:t>
            </a:r>
            <a:r>
              <a:rPr lang="en-GB" sz="1800" dirty="0"/>
              <a:t> no </a:t>
            </a:r>
            <a:r>
              <a:rPr lang="en-GB" sz="1800" dirty="0" err="1"/>
              <a:t>desenvolvimento</a:t>
            </a:r>
            <a:r>
              <a:rPr lang="en-GB" sz="1800" dirty="0"/>
              <a:t> da </a:t>
            </a:r>
            <a:r>
              <a:rPr lang="en-GB" sz="1800" dirty="0" err="1"/>
              <a:t>aplicação</a:t>
            </a:r>
            <a:r>
              <a:rPr lang="en-GB" sz="1800" dirty="0"/>
              <a:t>.</a:t>
            </a:r>
          </a:p>
          <a:p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4" y="1688154"/>
            <a:ext cx="1751911" cy="1974843"/>
          </a:xfrm>
          <a:prstGeom prst="rect">
            <a:avLst/>
          </a:prstGeom>
        </p:spPr>
      </p:pic>
      <p:pic>
        <p:nvPicPr>
          <p:cNvPr id="6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7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Introdução</a:t>
            </a:r>
          </a:p>
        </p:txBody>
      </p:sp>
      <p:pic>
        <p:nvPicPr>
          <p:cNvPr id="9" name="Imagem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0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6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736"/>
    </mc:Choice>
    <mc:Fallback xmlns="">
      <p:transition advTm="4673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422" y="1635153"/>
            <a:ext cx="10505155" cy="4772525"/>
          </a:xfrm>
        </p:spPr>
        <p:txBody>
          <a:bodyPr>
            <a:noAutofit/>
          </a:bodyPr>
          <a:lstStyle/>
          <a:p>
            <a:pPr algn="just"/>
            <a:r>
              <a:rPr lang="en-GB" sz="1800" dirty="0" err="1"/>
              <a:t>Integrar</a:t>
            </a:r>
            <a:r>
              <a:rPr lang="en-GB" sz="1800" dirty="0"/>
              <a:t> o MicMac de forma </a:t>
            </a:r>
            <a:r>
              <a:rPr lang="en-GB" sz="1800" dirty="0" err="1"/>
              <a:t>mais</a:t>
            </a:r>
            <a:r>
              <a:rPr lang="en-GB" sz="1800" dirty="0"/>
              <a:t> simples e </a:t>
            </a:r>
            <a:r>
              <a:rPr lang="en-GB" sz="1800" dirty="0" err="1"/>
              <a:t>acessível</a:t>
            </a:r>
            <a:r>
              <a:rPr lang="en-GB" sz="1800" dirty="0"/>
              <a:t> no QGIS.</a:t>
            </a:r>
          </a:p>
          <a:p>
            <a:pPr algn="just"/>
            <a:endParaRPr lang="en-GB" sz="1800" dirty="0"/>
          </a:p>
          <a:p>
            <a:pPr algn="just"/>
            <a:r>
              <a:rPr lang="en-GB" sz="1800" dirty="0" err="1"/>
              <a:t>Criar</a:t>
            </a:r>
            <a:r>
              <a:rPr lang="en-GB" sz="1800" dirty="0"/>
              <a:t> </a:t>
            </a:r>
            <a:r>
              <a:rPr lang="en-GB" sz="1800" dirty="0" err="1"/>
              <a:t>uma</a:t>
            </a:r>
            <a:r>
              <a:rPr lang="en-GB" sz="1800" dirty="0"/>
              <a:t> nova </a:t>
            </a:r>
            <a:r>
              <a:rPr lang="en-GB" sz="1800" dirty="0" err="1"/>
              <a:t>ferramenta</a:t>
            </a:r>
            <a:r>
              <a:rPr lang="en-GB" sz="1800" dirty="0"/>
              <a:t> Open Source </a:t>
            </a:r>
            <a:r>
              <a:rPr lang="en-GB" sz="1800" dirty="0" err="1"/>
              <a:t>aplicada</a:t>
            </a:r>
            <a:r>
              <a:rPr lang="en-GB" sz="1800" dirty="0"/>
              <a:t> a </a:t>
            </a:r>
            <a:r>
              <a:rPr lang="en-GB" sz="1800" dirty="0" err="1"/>
              <a:t>fotogrametria</a:t>
            </a:r>
            <a:r>
              <a:rPr lang="en-GB" sz="1800" dirty="0"/>
              <a:t> e </a:t>
            </a:r>
            <a:r>
              <a:rPr lang="en-GB" sz="1800" dirty="0" err="1"/>
              <a:t>deteção</a:t>
            </a:r>
            <a:r>
              <a:rPr lang="en-GB" sz="1800" dirty="0"/>
              <a:t> </a:t>
            </a:r>
            <a:r>
              <a:rPr lang="en-GB" sz="1800" dirty="0" err="1"/>
              <a:t>demota</a:t>
            </a:r>
            <a:r>
              <a:rPr lang="en-GB" sz="1800" dirty="0"/>
              <a:t> – MicMac-GIS.</a:t>
            </a:r>
          </a:p>
          <a:p>
            <a:pPr algn="just"/>
            <a:endParaRPr lang="en-GB" sz="1800" dirty="0"/>
          </a:p>
          <a:p>
            <a:pPr algn="just"/>
            <a:r>
              <a:rPr lang="en-GB" sz="1800" dirty="0" err="1"/>
              <a:t>Cativar</a:t>
            </a:r>
            <a:r>
              <a:rPr lang="en-GB" sz="1800" dirty="0"/>
              <a:t> </a:t>
            </a:r>
            <a:r>
              <a:rPr lang="en-GB" sz="1800" dirty="0" err="1"/>
              <a:t>mais</a:t>
            </a:r>
            <a:r>
              <a:rPr lang="en-GB" sz="1800" dirty="0"/>
              <a:t> </a:t>
            </a:r>
            <a:r>
              <a:rPr lang="en-GB" sz="1800" dirty="0" err="1"/>
              <a:t>pessoas</a:t>
            </a:r>
            <a:r>
              <a:rPr lang="en-GB" sz="1800" dirty="0"/>
              <a:t> e </a:t>
            </a:r>
            <a:r>
              <a:rPr lang="en-GB" sz="1800" dirty="0" err="1"/>
              <a:t>instituições</a:t>
            </a:r>
            <a:r>
              <a:rPr lang="en-GB" sz="1800" dirty="0"/>
              <a:t> no </a:t>
            </a:r>
            <a:r>
              <a:rPr lang="en-GB" sz="1800" dirty="0" err="1"/>
              <a:t>seu</a:t>
            </a:r>
            <a:r>
              <a:rPr lang="en-GB" sz="1800" dirty="0"/>
              <a:t> </a:t>
            </a:r>
            <a:r>
              <a:rPr lang="en-GB" sz="1800" dirty="0" err="1"/>
              <a:t>uso</a:t>
            </a:r>
            <a:r>
              <a:rPr lang="en-GB" sz="1800" dirty="0"/>
              <a:t> e </a:t>
            </a:r>
            <a:r>
              <a:rPr lang="en-GB" sz="1800" dirty="0" err="1"/>
              <a:t>exploração</a:t>
            </a:r>
            <a:endParaRPr lang="en-GB" sz="1800" dirty="0"/>
          </a:p>
          <a:p>
            <a:pPr algn="just"/>
            <a:endParaRPr lang="en-GB" sz="1800" dirty="0"/>
          </a:p>
          <a:p>
            <a:pPr algn="just"/>
            <a:r>
              <a:rPr lang="en-GB" sz="1800" dirty="0" err="1"/>
              <a:t>Criar</a:t>
            </a:r>
            <a:r>
              <a:rPr lang="en-GB" sz="1800" dirty="0"/>
              <a:t> </a:t>
            </a:r>
            <a:r>
              <a:rPr lang="en-GB" sz="1800" dirty="0" err="1"/>
              <a:t>uma</a:t>
            </a:r>
            <a:r>
              <a:rPr lang="en-GB" sz="1800" dirty="0"/>
              <a:t> </a:t>
            </a:r>
            <a:r>
              <a:rPr lang="en-GB" sz="1800" dirty="0" err="1"/>
              <a:t>ferramenta</a:t>
            </a:r>
            <a:r>
              <a:rPr lang="en-GB" sz="1800" dirty="0"/>
              <a:t> QGIS com as </a:t>
            </a:r>
            <a:r>
              <a:rPr lang="en-GB" sz="1800" dirty="0" err="1"/>
              <a:t>funções</a:t>
            </a:r>
            <a:r>
              <a:rPr lang="en-GB" sz="1800" dirty="0"/>
              <a:t> </a:t>
            </a:r>
            <a:r>
              <a:rPr lang="en-GB" sz="1800" dirty="0" err="1"/>
              <a:t>mais</a:t>
            </a:r>
            <a:r>
              <a:rPr lang="en-GB" sz="1800" dirty="0"/>
              <a:t> </a:t>
            </a:r>
            <a:r>
              <a:rPr lang="en-GB" sz="1800" dirty="0" err="1"/>
              <a:t>usadas</a:t>
            </a:r>
            <a:r>
              <a:rPr lang="en-GB" sz="1800" dirty="0"/>
              <a:t> do MicMac para </a:t>
            </a:r>
            <a:r>
              <a:rPr lang="en-GB" sz="1800" dirty="0" err="1"/>
              <a:t>produção</a:t>
            </a:r>
            <a:r>
              <a:rPr lang="en-GB" sz="1800" dirty="0"/>
              <a:t> de:</a:t>
            </a:r>
          </a:p>
          <a:p>
            <a:pPr lvl="1" algn="just"/>
            <a:r>
              <a:rPr lang="en-GB" dirty="0" err="1"/>
              <a:t>Ortofotos</a:t>
            </a:r>
            <a:r>
              <a:rPr lang="en-GB" dirty="0"/>
              <a:t>;</a:t>
            </a:r>
          </a:p>
          <a:p>
            <a:pPr lvl="1" algn="just"/>
            <a:r>
              <a:rPr lang="en-GB" dirty="0" err="1"/>
              <a:t>Modelos</a:t>
            </a:r>
            <a:r>
              <a:rPr lang="en-GB" dirty="0"/>
              <a:t> </a:t>
            </a:r>
            <a:r>
              <a:rPr lang="en-GB" dirty="0" err="1"/>
              <a:t>Digitais</a:t>
            </a:r>
            <a:r>
              <a:rPr lang="en-GB" dirty="0"/>
              <a:t> de </a:t>
            </a:r>
            <a:r>
              <a:rPr lang="en-GB" dirty="0" err="1"/>
              <a:t>Superfície</a:t>
            </a:r>
            <a:r>
              <a:rPr lang="en-GB" dirty="0"/>
              <a:t> (MDS);</a:t>
            </a:r>
          </a:p>
          <a:p>
            <a:pPr lvl="1" algn="just"/>
            <a:r>
              <a:rPr lang="en-GB" dirty="0" err="1"/>
              <a:t>Relevo</a:t>
            </a:r>
            <a:r>
              <a:rPr lang="en-GB" dirty="0"/>
              <a:t> </a:t>
            </a:r>
            <a:r>
              <a:rPr lang="en-GB" dirty="0" err="1"/>
              <a:t>Sombreado</a:t>
            </a:r>
            <a:r>
              <a:rPr lang="en-GB" dirty="0"/>
              <a:t>;</a:t>
            </a:r>
          </a:p>
          <a:p>
            <a:pPr lvl="1" algn="just"/>
            <a:r>
              <a:rPr lang="en-GB" dirty="0" err="1"/>
              <a:t>Nuvens</a:t>
            </a:r>
            <a:r>
              <a:rPr lang="en-GB" dirty="0"/>
              <a:t> de </a:t>
            </a:r>
            <a:r>
              <a:rPr lang="en-GB" dirty="0" err="1"/>
              <a:t>pontos</a:t>
            </a:r>
            <a:r>
              <a:rPr lang="en-GB" dirty="0"/>
              <a:t>.</a:t>
            </a:r>
          </a:p>
          <a:p>
            <a:pPr lvl="1" algn="just"/>
            <a:endParaRPr lang="en-GB" dirty="0"/>
          </a:p>
        </p:txBody>
      </p:sp>
      <p:pic>
        <p:nvPicPr>
          <p:cNvPr id="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Objetivos</a:t>
            </a:r>
          </a:p>
        </p:txBody>
      </p:sp>
      <p:pic>
        <p:nvPicPr>
          <p:cNvPr id="8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0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794"/>
    </mc:Choice>
    <mc:Fallback xmlns="">
      <p:transition advTm="157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439" y="1285627"/>
            <a:ext cx="6923121" cy="648919"/>
          </a:xfrm>
        </p:spPr>
        <p:txBody>
          <a:bodyPr/>
          <a:lstStyle/>
          <a:p>
            <a:r>
              <a:rPr lang="en-GB" dirty="0" err="1"/>
              <a:t>Metodologia</a:t>
            </a:r>
            <a:r>
              <a:rPr lang="en-GB" dirty="0"/>
              <a:t> - </a:t>
            </a:r>
            <a:r>
              <a:rPr lang="en-GB" dirty="0" err="1"/>
              <a:t>levantamento</a:t>
            </a:r>
            <a:endParaRPr lang="en-GB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/>
          <a:stretch/>
        </p:blipFill>
        <p:spPr>
          <a:xfrm>
            <a:off x="3481137" y="4786079"/>
            <a:ext cx="2738572" cy="188438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92" y="4786080"/>
            <a:ext cx="2548668" cy="1884388"/>
          </a:xfrm>
          <a:prstGeom prst="rect">
            <a:avLst/>
          </a:prstGeom>
        </p:spPr>
      </p:pic>
      <p:pic>
        <p:nvPicPr>
          <p:cNvPr id="7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2"/>
            <a:ext cx="12192000" cy="1268058"/>
          </a:xfrm>
          <a:prstGeom prst="rect">
            <a:avLst/>
          </a:prstGeom>
        </p:spPr>
      </p:pic>
      <p:pic>
        <p:nvPicPr>
          <p:cNvPr id="8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r="18792"/>
          <a:stretch/>
        </p:blipFill>
        <p:spPr>
          <a:xfrm>
            <a:off x="6489288" y="-56513"/>
            <a:ext cx="1187116" cy="141170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44983" y="-152357"/>
            <a:ext cx="7572375" cy="1150907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685800">
              <a:lnSpc>
                <a:spcPts val="3000"/>
              </a:lnSpc>
              <a:spcBef>
                <a:spcPct val="0"/>
              </a:spcBef>
              <a:buNone/>
              <a:defRPr sz="4500" cap="all">
                <a:ln w="12700" cmpd="sng">
                  <a:noFill/>
                  <a:prstDash val="solid"/>
                </a:ln>
                <a:solidFill>
                  <a:srgbClr val="5CD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PT" dirty="0">
                <a:solidFill>
                  <a:schemeClr val="bg1"/>
                </a:solidFill>
              </a:rPr>
              <a:t>Metodologia</a:t>
            </a:r>
          </a:p>
        </p:txBody>
      </p:sp>
      <p:pic>
        <p:nvPicPr>
          <p:cNvPr id="11" name="Imagem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83" y="134203"/>
            <a:ext cx="2001396" cy="103027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05" y="122379"/>
            <a:ext cx="1939645" cy="1031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4990" t="6378" r="27465" b="16115"/>
          <a:stretch/>
        </p:blipFill>
        <p:spPr>
          <a:xfrm>
            <a:off x="58380" y="2028799"/>
            <a:ext cx="3368842" cy="2028766"/>
          </a:xfrm>
          <a:prstGeom prst="rect">
            <a:avLst/>
          </a:prstGeom>
        </p:spPr>
      </p:pic>
      <p:sp>
        <p:nvSpPr>
          <p:cNvPr id="14" name="Bent-Up Arrow 13"/>
          <p:cNvSpPr/>
          <p:nvPr/>
        </p:nvSpPr>
        <p:spPr>
          <a:xfrm rot="5400000">
            <a:off x="1944933" y="5060889"/>
            <a:ext cx="1135326" cy="1257556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/>
          <p:cNvSpPr txBox="1"/>
          <p:nvPr/>
        </p:nvSpPr>
        <p:spPr>
          <a:xfrm>
            <a:off x="819620" y="4269846"/>
            <a:ext cx="240196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Planeamento de voo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69007" y="4280220"/>
            <a:ext cx="331295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Aquisição de imagens</a:t>
            </a:r>
          </a:p>
        </p:txBody>
      </p:sp>
      <p:sp>
        <p:nvSpPr>
          <p:cNvPr id="17" name="Bent-Up Arrow 16"/>
          <p:cNvSpPr/>
          <p:nvPr/>
        </p:nvSpPr>
        <p:spPr>
          <a:xfrm rot="10800000" flipH="1" flipV="1">
            <a:off x="9687876" y="4280220"/>
            <a:ext cx="1397219" cy="178471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19040">
            <a:off x="9754824" y="1488963"/>
            <a:ext cx="1576944" cy="208881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50170" y="3452385"/>
            <a:ext cx="240196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2000" dirty="0"/>
              <a:t>Processamento de dados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974" y="2021470"/>
            <a:ext cx="3246026" cy="20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36"/>
    </mc:Choice>
    <mc:Fallback xmlns="">
      <p:transition advTm="93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7|0.5|0.4|0.6|0.2|0.5|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alh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Malha</Template>
  <TotalTime>3671</TotalTime>
  <Words>725</Words>
  <Application>Microsoft Office PowerPoint</Application>
  <PresentationFormat>Ecrã Panorâmico</PresentationFormat>
  <Paragraphs>168</Paragraphs>
  <Slides>17</Slides>
  <Notes>10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2" baseType="lpstr">
      <vt:lpstr>Agency FB</vt:lpstr>
      <vt:lpstr>Arial</vt:lpstr>
      <vt:lpstr>Calibri</vt:lpstr>
      <vt:lpstr>Century Gothic</vt:lpstr>
      <vt:lpstr>Malha</vt:lpstr>
      <vt:lpstr>Apresentação do PowerPoint</vt:lpstr>
      <vt:lpstr>Apresentação do PowerPoint</vt:lpstr>
      <vt:lpstr>Remotely Piloted Aerial Systems (RPAS)</vt:lpstr>
      <vt:lpstr>Software Fotogramétricos</vt:lpstr>
      <vt:lpstr>MicMac</vt:lpstr>
      <vt:lpstr>MicMac</vt:lpstr>
      <vt:lpstr>Software qgis</vt:lpstr>
      <vt:lpstr>Apresentação do PowerPoint</vt:lpstr>
      <vt:lpstr>Metodologia - levantamento</vt:lpstr>
      <vt:lpstr>Metodologia - Processamento</vt:lpstr>
      <vt:lpstr>Dados</vt:lpstr>
      <vt:lpstr>Aplicação</vt:lpstr>
      <vt:lpstr>Apresentação do PowerPoint</vt:lpstr>
      <vt:lpstr>Nuvem de pontos (85M pontos)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</dc:creator>
  <cp:lastModifiedBy>Oscar</cp:lastModifiedBy>
  <cp:revision>285</cp:revision>
  <dcterms:created xsi:type="dcterms:W3CDTF">2016-01-17T14:56:06Z</dcterms:created>
  <dcterms:modified xsi:type="dcterms:W3CDTF">2016-06-16T14:43:13Z</dcterms:modified>
</cp:coreProperties>
</file>